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1"/>
  </p:notesMasterIdLst>
  <p:sldIdLst>
    <p:sldId id="256" r:id="rId2"/>
    <p:sldId id="264" r:id="rId3"/>
    <p:sldId id="260" r:id="rId4"/>
    <p:sldId id="269" r:id="rId5"/>
    <p:sldId id="265" r:id="rId6"/>
    <p:sldId id="263" r:id="rId7"/>
    <p:sldId id="266" r:id="rId8"/>
    <p:sldId id="268"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92127" autoAdjust="0"/>
  </p:normalViewPr>
  <p:slideViewPr>
    <p:cSldViewPr snapToGrid="0">
      <p:cViewPr varScale="1">
        <p:scale>
          <a:sx n="68" d="100"/>
          <a:sy n="68"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07F29-EB22-4948-AEF4-780C036726BB}"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58AFD7EB-05AD-42A9-A818-7C270B678214}">
      <dgm:prSet phldrT="[Text]" custT="1"/>
      <dgm:spPr/>
      <dgm:t>
        <a:bodyPr/>
        <a:lstStyle/>
        <a:p>
          <a:r>
            <a:rPr lang="en-US" sz="1600" b="1" dirty="0"/>
            <a:t>Research &amp; Data Gathering</a:t>
          </a:r>
        </a:p>
      </dgm:t>
    </dgm:pt>
    <dgm:pt modelId="{25733149-BBE8-41E5-9211-2E939C3F01B2}" type="parTrans" cxnId="{890ACB32-86D0-470E-A252-437E5ECE6B34}">
      <dgm:prSet/>
      <dgm:spPr/>
      <dgm:t>
        <a:bodyPr/>
        <a:lstStyle/>
        <a:p>
          <a:endParaRPr lang="en-US"/>
        </a:p>
      </dgm:t>
    </dgm:pt>
    <dgm:pt modelId="{64287C76-C3CA-4C22-9D62-5A82A296274E}" type="sibTrans" cxnId="{890ACB32-86D0-470E-A252-437E5ECE6B34}">
      <dgm:prSet/>
      <dgm:spPr/>
      <dgm:t>
        <a:bodyPr/>
        <a:lstStyle/>
        <a:p>
          <a:endParaRPr lang="en-US"/>
        </a:p>
      </dgm:t>
    </dgm:pt>
    <dgm:pt modelId="{1080D62D-B691-4AD3-ACB7-B2AE9620AF3B}">
      <dgm:prSet phldrT="[Text]" custT="1"/>
      <dgm:spPr/>
      <dgm:t>
        <a:bodyPr/>
        <a:lstStyle/>
        <a:p>
          <a:r>
            <a:rPr lang="en-US" sz="1200" dirty="0"/>
            <a:t>D</a:t>
          </a:r>
          <a:r>
            <a:rPr lang="en-US" sz="1100" dirty="0"/>
            <a:t>iscussion of project topic</a:t>
          </a:r>
        </a:p>
      </dgm:t>
    </dgm:pt>
    <dgm:pt modelId="{3C1E46B1-1A5D-4FF8-A2BE-A8E5BC77163A}" type="parTrans" cxnId="{2DD08D16-8009-448F-B71A-454E020FA5A6}">
      <dgm:prSet/>
      <dgm:spPr/>
      <dgm:t>
        <a:bodyPr/>
        <a:lstStyle/>
        <a:p>
          <a:endParaRPr lang="en-US"/>
        </a:p>
      </dgm:t>
    </dgm:pt>
    <dgm:pt modelId="{2A516273-E02B-4F0C-A04B-0714F801490B}" type="sibTrans" cxnId="{2DD08D16-8009-448F-B71A-454E020FA5A6}">
      <dgm:prSet/>
      <dgm:spPr/>
      <dgm:t>
        <a:bodyPr/>
        <a:lstStyle/>
        <a:p>
          <a:endParaRPr lang="en-US"/>
        </a:p>
      </dgm:t>
    </dgm:pt>
    <dgm:pt modelId="{C0BA54B7-9A7E-4FE4-9EC7-4D78B3CE8C03}">
      <dgm:prSet phldrT="[Text]" custT="1"/>
      <dgm:spPr/>
      <dgm:t>
        <a:bodyPr/>
        <a:lstStyle/>
        <a:p>
          <a:r>
            <a:rPr lang="en-US" sz="1600" b="1" dirty="0"/>
            <a:t>Data Extraction &amp; Cleansing </a:t>
          </a:r>
        </a:p>
      </dgm:t>
    </dgm:pt>
    <dgm:pt modelId="{DD6B1BE9-460F-428E-A8F5-F6AE73BC3C9E}" type="parTrans" cxnId="{F81F75EF-295E-46C3-A792-DD4747FA056D}">
      <dgm:prSet/>
      <dgm:spPr/>
      <dgm:t>
        <a:bodyPr/>
        <a:lstStyle/>
        <a:p>
          <a:endParaRPr lang="en-US"/>
        </a:p>
      </dgm:t>
    </dgm:pt>
    <dgm:pt modelId="{362421EC-340E-4FA7-A628-9B0717664FB2}" type="sibTrans" cxnId="{F81F75EF-295E-46C3-A792-DD4747FA056D}">
      <dgm:prSet/>
      <dgm:spPr/>
      <dgm:t>
        <a:bodyPr/>
        <a:lstStyle/>
        <a:p>
          <a:endParaRPr lang="en-US"/>
        </a:p>
      </dgm:t>
    </dgm:pt>
    <dgm:pt modelId="{00CE8C90-938D-4775-924D-7A7DCB3F6D03}">
      <dgm:prSet phldrT="[Text]"/>
      <dgm:spPr/>
      <dgm:t>
        <a:bodyPr/>
        <a:lstStyle/>
        <a:p>
          <a:r>
            <a:rPr lang="en-US" dirty="0"/>
            <a:t>Uploaded both files into Jupyter notebook</a:t>
          </a:r>
        </a:p>
      </dgm:t>
    </dgm:pt>
    <dgm:pt modelId="{7ED183A2-ABB1-431C-B0CA-05846E53C0FF}" type="parTrans" cxnId="{54E8C4B4-8079-49EA-AD32-EF0FE04FE47B}">
      <dgm:prSet/>
      <dgm:spPr/>
      <dgm:t>
        <a:bodyPr/>
        <a:lstStyle/>
        <a:p>
          <a:endParaRPr lang="en-US"/>
        </a:p>
      </dgm:t>
    </dgm:pt>
    <dgm:pt modelId="{A0E3F6A0-94B5-40DC-B4D1-6276904F7CB9}" type="sibTrans" cxnId="{54E8C4B4-8079-49EA-AD32-EF0FE04FE47B}">
      <dgm:prSet/>
      <dgm:spPr/>
      <dgm:t>
        <a:bodyPr/>
        <a:lstStyle/>
        <a:p>
          <a:endParaRPr lang="en-US"/>
        </a:p>
      </dgm:t>
    </dgm:pt>
    <dgm:pt modelId="{87E9A8CC-8B01-4125-867E-605A7AB0629E}">
      <dgm:prSet phldrT="[Text]" custT="1"/>
      <dgm:spPr/>
      <dgm:t>
        <a:bodyPr/>
        <a:lstStyle/>
        <a:p>
          <a:r>
            <a:rPr lang="en-US" sz="1600" b="1" dirty="0"/>
            <a:t>Load Data Frames into pgAdmin</a:t>
          </a:r>
        </a:p>
      </dgm:t>
    </dgm:pt>
    <dgm:pt modelId="{2FB31CF4-11EA-4BFE-927D-326549C6A045}" type="parTrans" cxnId="{94C360F8-0075-46D5-9B79-98D52EFD6987}">
      <dgm:prSet/>
      <dgm:spPr/>
      <dgm:t>
        <a:bodyPr/>
        <a:lstStyle/>
        <a:p>
          <a:endParaRPr lang="en-US"/>
        </a:p>
      </dgm:t>
    </dgm:pt>
    <dgm:pt modelId="{FBFF4CE3-B713-425F-8C99-0FA49CF4F07A}" type="sibTrans" cxnId="{94C360F8-0075-46D5-9B79-98D52EFD6987}">
      <dgm:prSet/>
      <dgm:spPr/>
      <dgm:t>
        <a:bodyPr/>
        <a:lstStyle/>
        <a:p>
          <a:endParaRPr lang="en-US"/>
        </a:p>
      </dgm:t>
    </dgm:pt>
    <dgm:pt modelId="{96887278-89EF-487D-BD7D-8A3E00BEA1F1}">
      <dgm:prSet phldrT="[Text]"/>
      <dgm:spPr/>
      <dgm:t>
        <a:bodyPr/>
        <a:lstStyle/>
        <a:p>
          <a:r>
            <a:rPr lang="en-US" dirty="0"/>
            <a:t>A Data Base for this project was created in pgAdmin along with Data Tables for the two Jupyter Notebook Data Frames</a:t>
          </a:r>
        </a:p>
      </dgm:t>
    </dgm:pt>
    <dgm:pt modelId="{8E64E86D-26AC-4DDA-B40C-FDFBE4DE715D}" type="parTrans" cxnId="{5FE17FAF-806A-44F8-B51D-FE1C504FD909}">
      <dgm:prSet/>
      <dgm:spPr/>
      <dgm:t>
        <a:bodyPr/>
        <a:lstStyle/>
        <a:p>
          <a:endParaRPr lang="en-US"/>
        </a:p>
      </dgm:t>
    </dgm:pt>
    <dgm:pt modelId="{020B6856-E10B-41B4-88A7-5985DDC3DC64}" type="sibTrans" cxnId="{5FE17FAF-806A-44F8-B51D-FE1C504FD909}">
      <dgm:prSet/>
      <dgm:spPr/>
      <dgm:t>
        <a:bodyPr/>
        <a:lstStyle/>
        <a:p>
          <a:endParaRPr lang="en-US"/>
        </a:p>
      </dgm:t>
    </dgm:pt>
    <dgm:pt modelId="{30BF9FB6-44AE-4767-958B-9576D6036947}">
      <dgm:prSet phldrT="[Text]" custT="1"/>
      <dgm:spPr/>
      <dgm:t>
        <a:bodyPr/>
        <a:lstStyle/>
        <a:p>
          <a:r>
            <a:rPr lang="en-US" sz="1100" dirty="0"/>
            <a:t>Search for relevant data in Kaggle and the online census data</a:t>
          </a:r>
        </a:p>
      </dgm:t>
    </dgm:pt>
    <dgm:pt modelId="{C5A2F315-7D5E-4534-B18D-28D95A743A44}" type="parTrans" cxnId="{ECD8B463-D078-4D77-B02B-497B7FDF135E}">
      <dgm:prSet/>
      <dgm:spPr/>
      <dgm:t>
        <a:bodyPr/>
        <a:lstStyle/>
        <a:p>
          <a:endParaRPr lang="en-US"/>
        </a:p>
      </dgm:t>
    </dgm:pt>
    <dgm:pt modelId="{E184C025-05A3-428E-BBA3-68DBBE1E982A}" type="sibTrans" cxnId="{ECD8B463-D078-4D77-B02B-497B7FDF135E}">
      <dgm:prSet/>
      <dgm:spPr/>
      <dgm:t>
        <a:bodyPr/>
        <a:lstStyle/>
        <a:p>
          <a:endParaRPr lang="en-US"/>
        </a:p>
      </dgm:t>
    </dgm:pt>
    <dgm:pt modelId="{B1EEE1C5-0385-47F3-935C-2702F4895607}">
      <dgm:prSet phldrT="[Text]"/>
      <dgm:spPr/>
      <dgm:t>
        <a:bodyPr/>
        <a:lstStyle/>
        <a:p>
          <a:r>
            <a:rPr lang="en-US" dirty="0"/>
            <a:t>Created unique data frames from original csv’s with applicable data</a:t>
          </a:r>
        </a:p>
      </dgm:t>
    </dgm:pt>
    <dgm:pt modelId="{679D0FE4-1EE9-4034-AE34-02DAD811DB3C}" type="parTrans" cxnId="{7E372027-A09A-43E6-B734-0398B1CFCEC6}">
      <dgm:prSet/>
      <dgm:spPr/>
      <dgm:t>
        <a:bodyPr/>
        <a:lstStyle/>
        <a:p>
          <a:endParaRPr lang="en-US"/>
        </a:p>
      </dgm:t>
    </dgm:pt>
    <dgm:pt modelId="{C66CEBC0-3CC5-4B9D-9C21-64EB3DA9737B}" type="sibTrans" cxnId="{7E372027-A09A-43E6-B734-0398B1CFCEC6}">
      <dgm:prSet/>
      <dgm:spPr/>
      <dgm:t>
        <a:bodyPr/>
        <a:lstStyle/>
        <a:p>
          <a:endParaRPr lang="en-US"/>
        </a:p>
      </dgm:t>
    </dgm:pt>
    <dgm:pt modelId="{634F47E0-51A7-410D-94BB-95B7DDD443D7}">
      <dgm:prSet phldrT="[Text]"/>
      <dgm:spPr/>
      <dgm:t>
        <a:bodyPr/>
        <a:lstStyle/>
        <a:p>
          <a:endParaRPr lang="en-US" dirty="0"/>
        </a:p>
      </dgm:t>
    </dgm:pt>
    <dgm:pt modelId="{2AF65B9A-C970-4BA5-ABF1-C5870E469121}" type="parTrans" cxnId="{140346D0-537F-4F18-8F92-DD67DBB3D8EB}">
      <dgm:prSet/>
      <dgm:spPr/>
      <dgm:t>
        <a:bodyPr/>
        <a:lstStyle/>
        <a:p>
          <a:endParaRPr lang="en-US"/>
        </a:p>
      </dgm:t>
    </dgm:pt>
    <dgm:pt modelId="{C7AA3BCD-8919-4EB3-B616-C12AFA87C90A}" type="sibTrans" cxnId="{140346D0-537F-4F18-8F92-DD67DBB3D8EB}">
      <dgm:prSet/>
      <dgm:spPr/>
      <dgm:t>
        <a:bodyPr/>
        <a:lstStyle/>
        <a:p>
          <a:endParaRPr lang="en-US"/>
        </a:p>
      </dgm:t>
    </dgm:pt>
    <dgm:pt modelId="{AB2BFAE8-C520-4330-9D5F-35C2D90B6CA7}">
      <dgm:prSet phldrT="[Text]"/>
      <dgm:spPr/>
      <dgm:t>
        <a:bodyPr/>
        <a:lstStyle/>
        <a:p>
          <a:r>
            <a:rPr lang="en-US" dirty="0"/>
            <a:t>Removed all nulls from the data </a:t>
          </a:r>
        </a:p>
      </dgm:t>
    </dgm:pt>
    <dgm:pt modelId="{5FCED6F6-7A96-44F8-80F9-CEE2C73CA3B1}" type="parTrans" cxnId="{D2814325-8C29-4D67-851B-3BD7D543CAE6}">
      <dgm:prSet/>
      <dgm:spPr/>
      <dgm:t>
        <a:bodyPr/>
        <a:lstStyle/>
        <a:p>
          <a:endParaRPr lang="en-US"/>
        </a:p>
      </dgm:t>
    </dgm:pt>
    <dgm:pt modelId="{B8B7BDA9-FFF7-4F66-B68C-335C549023B6}" type="sibTrans" cxnId="{D2814325-8C29-4D67-851B-3BD7D543CAE6}">
      <dgm:prSet/>
      <dgm:spPr/>
      <dgm:t>
        <a:bodyPr/>
        <a:lstStyle/>
        <a:p>
          <a:endParaRPr lang="en-US"/>
        </a:p>
      </dgm:t>
    </dgm:pt>
    <dgm:pt modelId="{1184D2E3-9D0D-488A-A066-770DD338EB40}">
      <dgm:prSet phldrT="[Text]"/>
      <dgm:spPr/>
      <dgm:t>
        <a:bodyPr/>
        <a:lstStyle/>
        <a:p>
          <a:r>
            <a:rPr lang="en-US" dirty="0"/>
            <a:t>Joined the World Trading Balance data source with a data source containing a dictionary of Country code to country name to pull in the country name to the data frame</a:t>
          </a:r>
        </a:p>
      </dgm:t>
    </dgm:pt>
    <dgm:pt modelId="{9568D819-7780-4485-BAC2-27A5EA5F695F}" type="parTrans" cxnId="{AEE41925-7B99-4E78-BD09-8D2F419B91F4}">
      <dgm:prSet/>
      <dgm:spPr/>
      <dgm:t>
        <a:bodyPr/>
        <a:lstStyle/>
        <a:p>
          <a:endParaRPr lang="en-US"/>
        </a:p>
      </dgm:t>
    </dgm:pt>
    <dgm:pt modelId="{C9D914DB-9A81-46DA-BE3A-89B7B6A8241F}" type="sibTrans" cxnId="{AEE41925-7B99-4E78-BD09-8D2F419B91F4}">
      <dgm:prSet/>
      <dgm:spPr/>
      <dgm:t>
        <a:bodyPr/>
        <a:lstStyle/>
        <a:p>
          <a:endParaRPr lang="en-US"/>
        </a:p>
      </dgm:t>
    </dgm:pt>
    <dgm:pt modelId="{46187EB0-0B13-47B8-9E7E-6F2C0D57348C}">
      <dgm:prSet phldrT="[Text]"/>
      <dgm:spPr/>
      <dgm:t>
        <a:bodyPr/>
        <a:lstStyle/>
        <a:p>
          <a:r>
            <a:rPr lang="en-US" dirty="0"/>
            <a:t>Connected to pgAdmin from Jupyter Notebook to connect the data frames to the data tables </a:t>
          </a:r>
        </a:p>
      </dgm:t>
    </dgm:pt>
    <dgm:pt modelId="{C0AF02F1-117C-4B3C-98B7-32CCFE3A5D9C}" type="parTrans" cxnId="{5E1DE76B-BFE2-4E1A-BE56-F547998F8AD0}">
      <dgm:prSet/>
      <dgm:spPr/>
      <dgm:t>
        <a:bodyPr/>
        <a:lstStyle/>
        <a:p>
          <a:endParaRPr lang="en-US"/>
        </a:p>
      </dgm:t>
    </dgm:pt>
    <dgm:pt modelId="{484BD354-E62E-486A-96C1-A8038296CF2D}" type="sibTrans" cxnId="{5E1DE76B-BFE2-4E1A-BE56-F547998F8AD0}">
      <dgm:prSet/>
      <dgm:spPr/>
      <dgm:t>
        <a:bodyPr/>
        <a:lstStyle/>
        <a:p>
          <a:endParaRPr lang="en-US"/>
        </a:p>
      </dgm:t>
    </dgm:pt>
    <dgm:pt modelId="{6D0A960E-42C2-40D1-BB80-CDBD1DEB0840}">
      <dgm:prSet phldrT="[Text]"/>
      <dgm:spPr/>
      <dgm:t>
        <a:bodyPr/>
        <a:lstStyle/>
        <a:p>
          <a:r>
            <a:rPr lang="en-US" dirty="0"/>
            <a:t>Confirmed in Jupyter Notebook that the data had been added to the Tables by querying the two Tables</a:t>
          </a:r>
        </a:p>
      </dgm:t>
    </dgm:pt>
    <dgm:pt modelId="{30B96779-69DC-4FCB-9CD2-83773E0C500E}" type="parTrans" cxnId="{013C2C55-1B22-453F-BF31-42F2657B0D5F}">
      <dgm:prSet/>
      <dgm:spPr/>
      <dgm:t>
        <a:bodyPr/>
        <a:lstStyle/>
        <a:p>
          <a:endParaRPr lang="en-US"/>
        </a:p>
      </dgm:t>
    </dgm:pt>
    <dgm:pt modelId="{C8A2C909-F0DA-48DA-8782-30A7A1B7F1ED}" type="sibTrans" cxnId="{013C2C55-1B22-453F-BF31-42F2657B0D5F}">
      <dgm:prSet/>
      <dgm:spPr/>
      <dgm:t>
        <a:bodyPr/>
        <a:lstStyle/>
        <a:p>
          <a:endParaRPr lang="en-US"/>
        </a:p>
      </dgm:t>
    </dgm:pt>
    <dgm:pt modelId="{C3923C40-6CC4-4710-8AB1-A2ADB8610EEC}">
      <dgm:prSet custT="1"/>
      <dgm:spPr/>
      <dgm:t>
        <a:bodyPr/>
        <a:lstStyle/>
        <a:p>
          <a:r>
            <a:rPr lang="en-US" sz="1600" b="1" dirty="0"/>
            <a:t>Analyze Data &amp; Make Conclusions</a:t>
          </a:r>
        </a:p>
      </dgm:t>
    </dgm:pt>
    <dgm:pt modelId="{6A741183-3140-4207-A678-B5CE0A0604B3}" type="parTrans" cxnId="{28175235-88B4-40D2-B8AA-1F64D69E939C}">
      <dgm:prSet/>
      <dgm:spPr/>
      <dgm:t>
        <a:bodyPr/>
        <a:lstStyle/>
        <a:p>
          <a:endParaRPr lang="en-US"/>
        </a:p>
      </dgm:t>
    </dgm:pt>
    <dgm:pt modelId="{CF32F127-F796-4A71-9C9B-C7CA31336AF8}" type="sibTrans" cxnId="{28175235-88B4-40D2-B8AA-1F64D69E939C}">
      <dgm:prSet/>
      <dgm:spPr/>
      <dgm:t>
        <a:bodyPr/>
        <a:lstStyle/>
        <a:p>
          <a:endParaRPr lang="en-US"/>
        </a:p>
      </dgm:t>
    </dgm:pt>
    <dgm:pt modelId="{02B8EAB9-A581-4DE1-A5FD-FAF2429BB7CC}">
      <dgm:prSet/>
      <dgm:spPr/>
      <dgm:t>
        <a:bodyPr/>
        <a:lstStyle/>
        <a:p>
          <a:r>
            <a:rPr lang="en-US" dirty="0"/>
            <a:t>Joining the two data frames in Jupyter Notebook we created Scatter plots to see if there was a correlation between the Economic Degree of Freedom</a:t>
          </a:r>
        </a:p>
      </dgm:t>
    </dgm:pt>
    <dgm:pt modelId="{25418DD3-D79D-4F79-A811-48F44E1EC801}" type="parTrans" cxnId="{DBB658E8-70F9-4BDC-838F-2552D22343E9}">
      <dgm:prSet/>
      <dgm:spPr/>
      <dgm:t>
        <a:bodyPr/>
        <a:lstStyle/>
        <a:p>
          <a:endParaRPr lang="en-US"/>
        </a:p>
      </dgm:t>
    </dgm:pt>
    <dgm:pt modelId="{F4D81098-D58D-4D1D-B34C-75641F0F359C}" type="sibTrans" cxnId="{DBB658E8-70F9-4BDC-838F-2552D22343E9}">
      <dgm:prSet/>
      <dgm:spPr/>
      <dgm:t>
        <a:bodyPr/>
        <a:lstStyle/>
        <a:p>
          <a:endParaRPr lang="en-US"/>
        </a:p>
      </dgm:t>
    </dgm:pt>
    <dgm:pt modelId="{D9253A0C-B8A1-48F2-92B9-EFD9924FA692}">
      <dgm:prSet phldrT="[Text]" custT="1"/>
      <dgm:spPr/>
      <dgm:t>
        <a:bodyPr/>
        <a:lstStyle/>
        <a:p>
          <a:r>
            <a:rPr lang="en-US" sz="1100" dirty="0"/>
            <a:t>Found a list of Country’s Economic Degrees of Freedom over time and The world trading balance over time listed by Country Code</a:t>
          </a:r>
        </a:p>
      </dgm:t>
    </dgm:pt>
    <dgm:pt modelId="{1CD5FA68-2902-492B-9C4C-98D49FC36353}" type="parTrans" cxnId="{2CF641A1-1F8F-495E-93D0-5731E2E7D0D4}">
      <dgm:prSet/>
      <dgm:spPr/>
      <dgm:t>
        <a:bodyPr/>
        <a:lstStyle/>
        <a:p>
          <a:endParaRPr lang="en-US"/>
        </a:p>
      </dgm:t>
    </dgm:pt>
    <dgm:pt modelId="{7DDDD4CA-E2E2-49B9-9AA5-B7172EF0545F}" type="sibTrans" cxnId="{2CF641A1-1F8F-495E-93D0-5731E2E7D0D4}">
      <dgm:prSet/>
      <dgm:spPr/>
      <dgm:t>
        <a:bodyPr/>
        <a:lstStyle/>
        <a:p>
          <a:endParaRPr lang="en-US"/>
        </a:p>
      </dgm:t>
    </dgm:pt>
    <dgm:pt modelId="{573B75B2-6E23-475C-98ED-AA2479F8FAB4}" type="pres">
      <dgm:prSet presAssocID="{CEA07F29-EB22-4948-AEF4-780C036726BB}" presName="linearFlow" presStyleCnt="0">
        <dgm:presLayoutVars>
          <dgm:dir/>
          <dgm:animLvl val="lvl"/>
          <dgm:resizeHandles val="exact"/>
        </dgm:presLayoutVars>
      </dgm:prSet>
      <dgm:spPr/>
    </dgm:pt>
    <dgm:pt modelId="{3AD1BD66-4D1F-457E-9987-1819992E21A4}" type="pres">
      <dgm:prSet presAssocID="{58AFD7EB-05AD-42A9-A818-7C270B678214}" presName="composite" presStyleCnt="0"/>
      <dgm:spPr/>
    </dgm:pt>
    <dgm:pt modelId="{0AB2F8A3-4C1A-4438-B077-E10501360BE7}" type="pres">
      <dgm:prSet presAssocID="{58AFD7EB-05AD-42A9-A818-7C270B678214}" presName="parTx" presStyleLbl="node1" presStyleIdx="0" presStyleCnt="4">
        <dgm:presLayoutVars>
          <dgm:chMax val="0"/>
          <dgm:chPref val="0"/>
          <dgm:bulletEnabled val="1"/>
        </dgm:presLayoutVars>
      </dgm:prSet>
      <dgm:spPr/>
    </dgm:pt>
    <dgm:pt modelId="{0A48B669-05A8-42B8-921E-B0938F7B22DD}" type="pres">
      <dgm:prSet presAssocID="{58AFD7EB-05AD-42A9-A818-7C270B678214}" presName="parSh" presStyleLbl="node1" presStyleIdx="0" presStyleCnt="4"/>
      <dgm:spPr/>
    </dgm:pt>
    <dgm:pt modelId="{DEE920A4-F889-4F96-8797-424A008F3F6F}" type="pres">
      <dgm:prSet presAssocID="{58AFD7EB-05AD-42A9-A818-7C270B678214}" presName="desTx" presStyleLbl="fgAcc1" presStyleIdx="0" presStyleCnt="4">
        <dgm:presLayoutVars>
          <dgm:bulletEnabled val="1"/>
        </dgm:presLayoutVars>
      </dgm:prSet>
      <dgm:spPr/>
    </dgm:pt>
    <dgm:pt modelId="{6BECFD17-40D3-40DE-AB98-57A8B54C4E4B}" type="pres">
      <dgm:prSet presAssocID="{64287C76-C3CA-4C22-9D62-5A82A296274E}" presName="sibTrans" presStyleLbl="sibTrans2D1" presStyleIdx="0" presStyleCnt="3"/>
      <dgm:spPr/>
    </dgm:pt>
    <dgm:pt modelId="{EB047D31-47F8-493A-A2F5-08F8347E5B1F}" type="pres">
      <dgm:prSet presAssocID="{64287C76-C3CA-4C22-9D62-5A82A296274E}" presName="connTx" presStyleLbl="sibTrans2D1" presStyleIdx="0" presStyleCnt="3"/>
      <dgm:spPr/>
    </dgm:pt>
    <dgm:pt modelId="{072D2A41-8FB7-4AFA-BFBB-3749CB98F2F0}" type="pres">
      <dgm:prSet presAssocID="{C0BA54B7-9A7E-4FE4-9EC7-4D78B3CE8C03}" presName="composite" presStyleCnt="0"/>
      <dgm:spPr/>
    </dgm:pt>
    <dgm:pt modelId="{71180B4D-F3A7-4F6A-99E4-67ABA5F6241E}" type="pres">
      <dgm:prSet presAssocID="{C0BA54B7-9A7E-4FE4-9EC7-4D78B3CE8C03}" presName="parTx" presStyleLbl="node1" presStyleIdx="0" presStyleCnt="4">
        <dgm:presLayoutVars>
          <dgm:chMax val="0"/>
          <dgm:chPref val="0"/>
          <dgm:bulletEnabled val="1"/>
        </dgm:presLayoutVars>
      </dgm:prSet>
      <dgm:spPr/>
    </dgm:pt>
    <dgm:pt modelId="{B49CF82B-5F63-4793-8F0B-887AA5265E51}" type="pres">
      <dgm:prSet presAssocID="{C0BA54B7-9A7E-4FE4-9EC7-4D78B3CE8C03}" presName="parSh" presStyleLbl="node1" presStyleIdx="1" presStyleCnt="4"/>
      <dgm:spPr/>
    </dgm:pt>
    <dgm:pt modelId="{A3E3A29B-2B77-421A-84CC-9505476B47A6}" type="pres">
      <dgm:prSet presAssocID="{C0BA54B7-9A7E-4FE4-9EC7-4D78B3CE8C03}" presName="desTx" presStyleLbl="fgAcc1" presStyleIdx="1" presStyleCnt="4" custScaleX="124957">
        <dgm:presLayoutVars>
          <dgm:bulletEnabled val="1"/>
        </dgm:presLayoutVars>
      </dgm:prSet>
      <dgm:spPr/>
    </dgm:pt>
    <dgm:pt modelId="{F7E95FE2-8AE8-4782-B26F-3EC72592C79E}" type="pres">
      <dgm:prSet presAssocID="{362421EC-340E-4FA7-A628-9B0717664FB2}" presName="sibTrans" presStyleLbl="sibTrans2D1" presStyleIdx="1" presStyleCnt="3"/>
      <dgm:spPr/>
    </dgm:pt>
    <dgm:pt modelId="{2C1F6949-22D3-47F0-A3C7-F5C6763FECE1}" type="pres">
      <dgm:prSet presAssocID="{362421EC-340E-4FA7-A628-9B0717664FB2}" presName="connTx" presStyleLbl="sibTrans2D1" presStyleIdx="1" presStyleCnt="3"/>
      <dgm:spPr/>
    </dgm:pt>
    <dgm:pt modelId="{EB0457A3-3BDF-4E08-B876-BE776AF1713E}" type="pres">
      <dgm:prSet presAssocID="{87E9A8CC-8B01-4125-867E-605A7AB0629E}" presName="composite" presStyleCnt="0"/>
      <dgm:spPr/>
    </dgm:pt>
    <dgm:pt modelId="{63B54C3D-69F8-4998-8B7F-DCEDCD454165}" type="pres">
      <dgm:prSet presAssocID="{87E9A8CC-8B01-4125-867E-605A7AB0629E}" presName="parTx" presStyleLbl="node1" presStyleIdx="1" presStyleCnt="4">
        <dgm:presLayoutVars>
          <dgm:chMax val="0"/>
          <dgm:chPref val="0"/>
          <dgm:bulletEnabled val="1"/>
        </dgm:presLayoutVars>
      </dgm:prSet>
      <dgm:spPr/>
    </dgm:pt>
    <dgm:pt modelId="{64BBC31C-B1C6-4A06-87C6-61697546511E}" type="pres">
      <dgm:prSet presAssocID="{87E9A8CC-8B01-4125-867E-605A7AB0629E}" presName="parSh" presStyleLbl="node1" presStyleIdx="2" presStyleCnt="4"/>
      <dgm:spPr/>
    </dgm:pt>
    <dgm:pt modelId="{6F537A80-E09D-4D7E-8416-8AD4DD0472D8}" type="pres">
      <dgm:prSet presAssocID="{87E9A8CC-8B01-4125-867E-605A7AB0629E}" presName="desTx" presStyleLbl="fgAcc1" presStyleIdx="2" presStyleCnt="4">
        <dgm:presLayoutVars>
          <dgm:bulletEnabled val="1"/>
        </dgm:presLayoutVars>
      </dgm:prSet>
      <dgm:spPr/>
    </dgm:pt>
    <dgm:pt modelId="{3252E55E-6892-47E1-8070-3075068ECAD2}" type="pres">
      <dgm:prSet presAssocID="{FBFF4CE3-B713-425F-8C99-0FA49CF4F07A}" presName="sibTrans" presStyleLbl="sibTrans2D1" presStyleIdx="2" presStyleCnt="3"/>
      <dgm:spPr/>
    </dgm:pt>
    <dgm:pt modelId="{BF82C754-31A3-4231-9DAA-D906558541FA}" type="pres">
      <dgm:prSet presAssocID="{FBFF4CE3-B713-425F-8C99-0FA49CF4F07A}" presName="connTx" presStyleLbl="sibTrans2D1" presStyleIdx="2" presStyleCnt="3"/>
      <dgm:spPr/>
    </dgm:pt>
    <dgm:pt modelId="{10A3EC23-74CC-481A-80A1-681CF1FA6F49}" type="pres">
      <dgm:prSet presAssocID="{C3923C40-6CC4-4710-8AB1-A2ADB8610EEC}" presName="composite" presStyleCnt="0"/>
      <dgm:spPr/>
    </dgm:pt>
    <dgm:pt modelId="{1AD80D0D-3AE0-4510-8A2E-BCE4D5AF077A}" type="pres">
      <dgm:prSet presAssocID="{C3923C40-6CC4-4710-8AB1-A2ADB8610EEC}" presName="parTx" presStyleLbl="node1" presStyleIdx="2" presStyleCnt="4">
        <dgm:presLayoutVars>
          <dgm:chMax val="0"/>
          <dgm:chPref val="0"/>
          <dgm:bulletEnabled val="1"/>
        </dgm:presLayoutVars>
      </dgm:prSet>
      <dgm:spPr/>
    </dgm:pt>
    <dgm:pt modelId="{1DEB89D0-9443-4B24-AAA5-8172AF3D400E}" type="pres">
      <dgm:prSet presAssocID="{C3923C40-6CC4-4710-8AB1-A2ADB8610EEC}" presName="parSh" presStyleLbl="node1" presStyleIdx="3" presStyleCnt="4"/>
      <dgm:spPr/>
    </dgm:pt>
    <dgm:pt modelId="{C4CAD36F-CCE0-4841-B32B-E80F61FFC722}" type="pres">
      <dgm:prSet presAssocID="{C3923C40-6CC4-4710-8AB1-A2ADB8610EEC}" presName="desTx" presStyleLbl="fgAcc1" presStyleIdx="3" presStyleCnt="4">
        <dgm:presLayoutVars>
          <dgm:bulletEnabled val="1"/>
        </dgm:presLayoutVars>
      </dgm:prSet>
      <dgm:spPr/>
    </dgm:pt>
  </dgm:ptLst>
  <dgm:cxnLst>
    <dgm:cxn modelId="{5D0C6B04-4A52-4804-99E6-518B339DA3C6}" type="presOf" srcId="{00CE8C90-938D-4775-924D-7A7DCB3F6D03}" destId="{A3E3A29B-2B77-421A-84CC-9505476B47A6}" srcOrd="0" destOrd="0" presId="urn:microsoft.com/office/officeart/2005/8/layout/process3"/>
    <dgm:cxn modelId="{6C71D807-723F-478E-9E94-FCAEB605BB92}" type="presOf" srcId="{AB2BFAE8-C520-4330-9D5F-35C2D90B6CA7}" destId="{A3E3A29B-2B77-421A-84CC-9505476B47A6}" srcOrd="0" destOrd="2" presId="urn:microsoft.com/office/officeart/2005/8/layout/process3"/>
    <dgm:cxn modelId="{E48FF508-964E-4D93-BF4F-D149748F3BDC}" type="presOf" srcId="{64287C76-C3CA-4C22-9D62-5A82A296274E}" destId="{EB047D31-47F8-493A-A2F5-08F8347E5B1F}" srcOrd="1" destOrd="0" presId="urn:microsoft.com/office/officeart/2005/8/layout/process3"/>
    <dgm:cxn modelId="{2DD08D16-8009-448F-B71A-454E020FA5A6}" srcId="{58AFD7EB-05AD-42A9-A818-7C270B678214}" destId="{1080D62D-B691-4AD3-ACB7-B2AE9620AF3B}" srcOrd="0" destOrd="0" parTransId="{3C1E46B1-1A5D-4FF8-A2BE-A8E5BC77163A}" sibTransId="{2A516273-E02B-4F0C-A04B-0714F801490B}"/>
    <dgm:cxn modelId="{A5853C17-D957-465E-B90B-5C9CC2D3277F}" type="presOf" srcId="{30BF9FB6-44AE-4767-958B-9576D6036947}" destId="{DEE920A4-F889-4F96-8797-424A008F3F6F}" srcOrd="0" destOrd="1" presId="urn:microsoft.com/office/officeart/2005/8/layout/process3"/>
    <dgm:cxn modelId="{959D5A1F-4CEE-4AC8-8BBB-CEC357A12BB7}" type="presOf" srcId="{634F47E0-51A7-410D-94BB-95B7DDD443D7}" destId="{A3E3A29B-2B77-421A-84CC-9505476B47A6}" srcOrd="0" destOrd="4" presId="urn:microsoft.com/office/officeart/2005/8/layout/process3"/>
    <dgm:cxn modelId="{AEE41925-7B99-4E78-BD09-8D2F419B91F4}" srcId="{C0BA54B7-9A7E-4FE4-9EC7-4D78B3CE8C03}" destId="{1184D2E3-9D0D-488A-A066-770DD338EB40}" srcOrd="3" destOrd="0" parTransId="{9568D819-7780-4485-BAC2-27A5EA5F695F}" sibTransId="{C9D914DB-9A81-46DA-BE3A-89B7B6A8241F}"/>
    <dgm:cxn modelId="{D2814325-8C29-4D67-851B-3BD7D543CAE6}" srcId="{C0BA54B7-9A7E-4FE4-9EC7-4D78B3CE8C03}" destId="{AB2BFAE8-C520-4330-9D5F-35C2D90B6CA7}" srcOrd="2" destOrd="0" parTransId="{5FCED6F6-7A96-44F8-80F9-CEE2C73CA3B1}" sibTransId="{B8B7BDA9-FFF7-4F66-B68C-335C549023B6}"/>
    <dgm:cxn modelId="{7E372027-A09A-43E6-B734-0398B1CFCEC6}" srcId="{C0BA54B7-9A7E-4FE4-9EC7-4D78B3CE8C03}" destId="{B1EEE1C5-0385-47F3-935C-2702F4895607}" srcOrd="1" destOrd="0" parTransId="{679D0FE4-1EE9-4034-AE34-02DAD811DB3C}" sibTransId="{C66CEBC0-3CC5-4B9D-9C21-64EB3DA9737B}"/>
    <dgm:cxn modelId="{CDC58B28-DB55-4700-80CC-7396840A63CF}" type="presOf" srcId="{C0BA54B7-9A7E-4FE4-9EC7-4D78B3CE8C03}" destId="{71180B4D-F3A7-4F6A-99E4-67ABA5F6241E}" srcOrd="0" destOrd="0" presId="urn:microsoft.com/office/officeart/2005/8/layout/process3"/>
    <dgm:cxn modelId="{46E6542F-9DCC-4EDF-AEAD-E0CC276329C6}" type="presOf" srcId="{87E9A8CC-8B01-4125-867E-605A7AB0629E}" destId="{63B54C3D-69F8-4998-8B7F-DCEDCD454165}" srcOrd="0" destOrd="0" presId="urn:microsoft.com/office/officeart/2005/8/layout/process3"/>
    <dgm:cxn modelId="{890ACB32-86D0-470E-A252-437E5ECE6B34}" srcId="{CEA07F29-EB22-4948-AEF4-780C036726BB}" destId="{58AFD7EB-05AD-42A9-A818-7C270B678214}" srcOrd="0" destOrd="0" parTransId="{25733149-BBE8-41E5-9211-2E939C3F01B2}" sibTransId="{64287C76-C3CA-4C22-9D62-5A82A296274E}"/>
    <dgm:cxn modelId="{28175235-88B4-40D2-B8AA-1F64D69E939C}" srcId="{CEA07F29-EB22-4948-AEF4-780C036726BB}" destId="{C3923C40-6CC4-4710-8AB1-A2ADB8610EEC}" srcOrd="3" destOrd="0" parTransId="{6A741183-3140-4207-A678-B5CE0A0604B3}" sibTransId="{CF32F127-F796-4A71-9C9B-C7CA31336AF8}"/>
    <dgm:cxn modelId="{F1AFF03A-2B12-4B28-ABB9-1B286A2C24F3}" type="presOf" srcId="{B1EEE1C5-0385-47F3-935C-2702F4895607}" destId="{A3E3A29B-2B77-421A-84CC-9505476B47A6}" srcOrd="0" destOrd="1" presId="urn:microsoft.com/office/officeart/2005/8/layout/process3"/>
    <dgm:cxn modelId="{9467FF40-1359-40BF-BEB1-BD6A7049B67E}" type="presOf" srcId="{1080D62D-B691-4AD3-ACB7-B2AE9620AF3B}" destId="{DEE920A4-F889-4F96-8797-424A008F3F6F}" srcOrd="0" destOrd="0" presId="urn:microsoft.com/office/officeart/2005/8/layout/process3"/>
    <dgm:cxn modelId="{ECD8B463-D078-4D77-B02B-497B7FDF135E}" srcId="{58AFD7EB-05AD-42A9-A818-7C270B678214}" destId="{30BF9FB6-44AE-4767-958B-9576D6036947}" srcOrd="1" destOrd="0" parTransId="{C5A2F315-7D5E-4534-B18D-28D95A743A44}" sibTransId="{E184C025-05A3-428E-BBA3-68DBBE1E982A}"/>
    <dgm:cxn modelId="{42D15247-2BB7-4FC1-90C3-9BD8E99ACA30}" type="presOf" srcId="{02B8EAB9-A581-4DE1-A5FD-FAF2429BB7CC}" destId="{C4CAD36F-CCE0-4841-B32B-E80F61FFC722}" srcOrd="0" destOrd="0" presId="urn:microsoft.com/office/officeart/2005/8/layout/process3"/>
    <dgm:cxn modelId="{4B117A68-B674-4070-8AC7-47B21A15BA2A}" type="presOf" srcId="{C3923C40-6CC4-4710-8AB1-A2ADB8610EEC}" destId="{1DEB89D0-9443-4B24-AAA5-8172AF3D400E}" srcOrd="1" destOrd="0" presId="urn:microsoft.com/office/officeart/2005/8/layout/process3"/>
    <dgm:cxn modelId="{5E1DE76B-BFE2-4E1A-BE56-F547998F8AD0}" srcId="{87E9A8CC-8B01-4125-867E-605A7AB0629E}" destId="{46187EB0-0B13-47B8-9E7E-6F2C0D57348C}" srcOrd="1" destOrd="0" parTransId="{C0AF02F1-117C-4B3C-98B7-32CCFE3A5D9C}" sibTransId="{484BD354-E62E-486A-96C1-A8038296CF2D}"/>
    <dgm:cxn modelId="{76C9BE4D-4A95-4870-A614-55A425EBC687}" type="presOf" srcId="{58AFD7EB-05AD-42A9-A818-7C270B678214}" destId="{0A48B669-05A8-42B8-921E-B0938F7B22DD}" srcOrd="1" destOrd="0" presId="urn:microsoft.com/office/officeart/2005/8/layout/process3"/>
    <dgm:cxn modelId="{013C2C55-1B22-453F-BF31-42F2657B0D5F}" srcId="{87E9A8CC-8B01-4125-867E-605A7AB0629E}" destId="{6D0A960E-42C2-40D1-BB80-CDBD1DEB0840}" srcOrd="2" destOrd="0" parTransId="{30B96779-69DC-4FCB-9CD2-83773E0C500E}" sibTransId="{C8A2C909-F0DA-48DA-8782-30A7A1B7F1ED}"/>
    <dgm:cxn modelId="{0895E175-041B-41C8-8109-9FBF8CA7FC08}" type="presOf" srcId="{FBFF4CE3-B713-425F-8C99-0FA49CF4F07A}" destId="{BF82C754-31A3-4231-9DAA-D906558541FA}" srcOrd="1" destOrd="0" presId="urn:microsoft.com/office/officeart/2005/8/layout/process3"/>
    <dgm:cxn modelId="{127B3A85-A9F9-48D1-88BA-66A16F0C319E}" type="presOf" srcId="{CEA07F29-EB22-4948-AEF4-780C036726BB}" destId="{573B75B2-6E23-475C-98ED-AA2479F8FAB4}" srcOrd="0" destOrd="0" presId="urn:microsoft.com/office/officeart/2005/8/layout/process3"/>
    <dgm:cxn modelId="{BFBE489C-CDA9-48F7-807B-179E9ED6B8C2}" type="presOf" srcId="{362421EC-340E-4FA7-A628-9B0717664FB2}" destId="{F7E95FE2-8AE8-4782-B26F-3EC72592C79E}" srcOrd="0" destOrd="0" presId="urn:microsoft.com/office/officeart/2005/8/layout/process3"/>
    <dgm:cxn modelId="{443C46A0-5017-4D3A-AEBE-A3275A442610}" type="presOf" srcId="{96887278-89EF-487D-BD7D-8A3E00BEA1F1}" destId="{6F537A80-E09D-4D7E-8416-8AD4DD0472D8}" srcOrd="0" destOrd="0" presId="urn:microsoft.com/office/officeart/2005/8/layout/process3"/>
    <dgm:cxn modelId="{8BE307A1-BC3E-494A-8D10-E36FDA8BD0E4}" type="presOf" srcId="{6D0A960E-42C2-40D1-BB80-CDBD1DEB0840}" destId="{6F537A80-E09D-4D7E-8416-8AD4DD0472D8}" srcOrd="0" destOrd="2" presId="urn:microsoft.com/office/officeart/2005/8/layout/process3"/>
    <dgm:cxn modelId="{2CF641A1-1F8F-495E-93D0-5731E2E7D0D4}" srcId="{58AFD7EB-05AD-42A9-A818-7C270B678214}" destId="{D9253A0C-B8A1-48F2-92B9-EFD9924FA692}" srcOrd="2" destOrd="0" parTransId="{1CD5FA68-2902-492B-9C4C-98D49FC36353}" sibTransId="{7DDDD4CA-E2E2-49B9-9AA5-B7172EF0545F}"/>
    <dgm:cxn modelId="{63E884A9-B623-460C-B927-232C3D1BA02A}" type="presOf" srcId="{FBFF4CE3-B713-425F-8C99-0FA49CF4F07A}" destId="{3252E55E-6892-47E1-8070-3075068ECAD2}" srcOrd="0" destOrd="0" presId="urn:microsoft.com/office/officeart/2005/8/layout/process3"/>
    <dgm:cxn modelId="{1CF477AD-B894-4BD3-9D40-DCE3F69BE7AE}" type="presOf" srcId="{58AFD7EB-05AD-42A9-A818-7C270B678214}" destId="{0AB2F8A3-4C1A-4438-B077-E10501360BE7}" srcOrd="0" destOrd="0" presId="urn:microsoft.com/office/officeart/2005/8/layout/process3"/>
    <dgm:cxn modelId="{5FE17FAF-806A-44F8-B51D-FE1C504FD909}" srcId="{87E9A8CC-8B01-4125-867E-605A7AB0629E}" destId="{96887278-89EF-487D-BD7D-8A3E00BEA1F1}" srcOrd="0" destOrd="0" parTransId="{8E64E86D-26AC-4DDA-B40C-FDFBE4DE715D}" sibTransId="{020B6856-E10B-41B4-88A7-5985DDC3DC64}"/>
    <dgm:cxn modelId="{0BA3D8B1-B5F5-434A-814D-48D2EF051D30}" type="presOf" srcId="{C3923C40-6CC4-4710-8AB1-A2ADB8610EEC}" destId="{1AD80D0D-3AE0-4510-8A2E-BCE4D5AF077A}" srcOrd="0" destOrd="0" presId="urn:microsoft.com/office/officeart/2005/8/layout/process3"/>
    <dgm:cxn modelId="{54E8C4B4-8079-49EA-AD32-EF0FE04FE47B}" srcId="{C0BA54B7-9A7E-4FE4-9EC7-4D78B3CE8C03}" destId="{00CE8C90-938D-4775-924D-7A7DCB3F6D03}" srcOrd="0" destOrd="0" parTransId="{7ED183A2-ABB1-431C-B0CA-05846E53C0FF}" sibTransId="{A0E3F6A0-94B5-40DC-B4D1-6276904F7CB9}"/>
    <dgm:cxn modelId="{DAFA00C4-8FFC-4C98-93E9-BC769C97FC44}" type="presOf" srcId="{46187EB0-0B13-47B8-9E7E-6F2C0D57348C}" destId="{6F537A80-E09D-4D7E-8416-8AD4DD0472D8}" srcOrd="0" destOrd="1" presId="urn:microsoft.com/office/officeart/2005/8/layout/process3"/>
    <dgm:cxn modelId="{37E08BCC-E9C6-47CB-B967-62C57ADD198D}" type="presOf" srcId="{362421EC-340E-4FA7-A628-9B0717664FB2}" destId="{2C1F6949-22D3-47F0-A3C7-F5C6763FECE1}" srcOrd="1" destOrd="0" presId="urn:microsoft.com/office/officeart/2005/8/layout/process3"/>
    <dgm:cxn modelId="{140346D0-537F-4F18-8F92-DD67DBB3D8EB}" srcId="{C0BA54B7-9A7E-4FE4-9EC7-4D78B3CE8C03}" destId="{634F47E0-51A7-410D-94BB-95B7DDD443D7}" srcOrd="4" destOrd="0" parTransId="{2AF65B9A-C970-4BA5-ABF1-C5870E469121}" sibTransId="{C7AA3BCD-8919-4EB3-B616-C12AFA87C90A}"/>
    <dgm:cxn modelId="{354B9ED9-8D55-452E-81A9-4FD836003064}" type="presOf" srcId="{1184D2E3-9D0D-488A-A066-770DD338EB40}" destId="{A3E3A29B-2B77-421A-84CC-9505476B47A6}" srcOrd="0" destOrd="3" presId="urn:microsoft.com/office/officeart/2005/8/layout/process3"/>
    <dgm:cxn modelId="{3346C7DC-A273-4F4E-B3EB-6F3F66B87E1E}" type="presOf" srcId="{D9253A0C-B8A1-48F2-92B9-EFD9924FA692}" destId="{DEE920A4-F889-4F96-8797-424A008F3F6F}" srcOrd="0" destOrd="2" presId="urn:microsoft.com/office/officeart/2005/8/layout/process3"/>
    <dgm:cxn modelId="{20F12FDD-028B-4AD0-ADC0-90FF4C9592CD}" type="presOf" srcId="{64287C76-C3CA-4C22-9D62-5A82A296274E}" destId="{6BECFD17-40D3-40DE-AB98-57A8B54C4E4B}" srcOrd="0" destOrd="0" presId="urn:microsoft.com/office/officeart/2005/8/layout/process3"/>
    <dgm:cxn modelId="{35D98BDE-A1A5-4919-AA3F-72878DD03281}" type="presOf" srcId="{C0BA54B7-9A7E-4FE4-9EC7-4D78B3CE8C03}" destId="{B49CF82B-5F63-4793-8F0B-887AA5265E51}" srcOrd="1" destOrd="0" presId="urn:microsoft.com/office/officeart/2005/8/layout/process3"/>
    <dgm:cxn modelId="{DBB658E8-70F9-4BDC-838F-2552D22343E9}" srcId="{C3923C40-6CC4-4710-8AB1-A2ADB8610EEC}" destId="{02B8EAB9-A581-4DE1-A5FD-FAF2429BB7CC}" srcOrd="0" destOrd="0" parTransId="{25418DD3-D79D-4F79-A811-48F44E1EC801}" sibTransId="{F4D81098-D58D-4D1D-B34C-75641F0F359C}"/>
    <dgm:cxn modelId="{0C2E82E8-0B5B-40FF-A6C0-B3992FD57B28}" type="presOf" srcId="{87E9A8CC-8B01-4125-867E-605A7AB0629E}" destId="{64BBC31C-B1C6-4A06-87C6-61697546511E}" srcOrd="1" destOrd="0" presId="urn:microsoft.com/office/officeart/2005/8/layout/process3"/>
    <dgm:cxn modelId="{F81F75EF-295E-46C3-A792-DD4747FA056D}" srcId="{CEA07F29-EB22-4948-AEF4-780C036726BB}" destId="{C0BA54B7-9A7E-4FE4-9EC7-4D78B3CE8C03}" srcOrd="1" destOrd="0" parTransId="{DD6B1BE9-460F-428E-A8F5-F6AE73BC3C9E}" sibTransId="{362421EC-340E-4FA7-A628-9B0717664FB2}"/>
    <dgm:cxn modelId="{94C360F8-0075-46D5-9B79-98D52EFD6987}" srcId="{CEA07F29-EB22-4948-AEF4-780C036726BB}" destId="{87E9A8CC-8B01-4125-867E-605A7AB0629E}" srcOrd="2" destOrd="0" parTransId="{2FB31CF4-11EA-4BFE-927D-326549C6A045}" sibTransId="{FBFF4CE3-B713-425F-8C99-0FA49CF4F07A}"/>
    <dgm:cxn modelId="{808F3079-6318-43CB-AA8B-0A55770707D8}" type="presParOf" srcId="{573B75B2-6E23-475C-98ED-AA2479F8FAB4}" destId="{3AD1BD66-4D1F-457E-9987-1819992E21A4}" srcOrd="0" destOrd="0" presId="urn:microsoft.com/office/officeart/2005/8/layout/process3"/>
    <dgm:cxn modelId="{DFF28AB5-18D1-4956-8082-AD9B6763D424}" type="presParOf" srcId="{3AD1BD66-4D1F-457E-9987-1819992E21A4}" destId="{0AB2F8A3-4C1A-4438-B077-E10501360BE7}" srcOrd="0" destOrd="0" presId="urn:microsoft.com/office/officeart/2005/8/layout/process3"/>
    <dgm:cxn modelId="{78264324-1E3A-411F-ADD2-D851BEABE57C}" type="presParOf" srcId="{3AD1BD66-4D1F-457E-9987-1819992E21A4}" destId="{0A48B669-05A8-42B8-921E-B0938F7B22DD}" srcOrd="1" destOrd="0" presId="urn:microsoft.com/office/officeart/2005/8/layout/process3"/>
    <dgm:cxn modelId="{03FDFDCB-6A97-4F41-93C7-DAE1A73194B4}" type="presParOf" srcId="{3AD1BD66-4D1F-457E-9987-1819992E21A4}" destId="{DEE920A4-F889-4F96-8797-424A008F3F6F}" srcOrd="2" destOrd="0" presId="urn:microsoft.com/office/officeart/2005/8/layout/process3"/>
    <dgm:cxn modelId="{76891940-B5C5-4C95-AE72-05CE662CC65D}" type="presParOf" srcId="{573B75B2-6E23-475C-98ED-AA2479F8FAB4}" destId="{6BECFD17-40D3-40DE-AB98-57A8B54C4E4B}" srcOrd="1" destOrd="0" presId="urn:microsoft.com/office/officeart/2005/8/layout/process3"/>
    <dgm:cxn modelId="{18A141AA-33C8-4F1A-BA7B-96EEE4CA02D3}" type="presParOf" srcId="{6BECFD17-40D3-40DE-AB98-57A8B54C4E4B}" destId="{EB047D31-47F8-493A-A2F5-08F8347E5B1F}" srcOrd="0" destOrd="0" presId="urn:microsoft.com/office/officeart/2005/8/layout/process3"/>
    <dgm:cxn modelId="{448D07A6-EC5A-4D0E-878D-7AFB441AE268}" type="presParOf" srcId="{573B75B2-6E23-475C-98ED-AA2479F8FAB4}" destId="{072D2A41-8FB7-4AFA-BFBB-3749CB98F2F0}" srcOrd="2" destOrd="0" presId="urn:microsoft.com/office/officeart/2005/8/layout/process3"/>
    <dgm:cxn modelId="{76393121-41EA-47C0-A22D-20265CB476FD}" type="presParOf" srcId="{072D2A41-8FB7-4AFA-BFBB-3749CB98F2F0}" destId="{71180B4D-F3A7-4F6A-99E4-67ABA5F6241E}" srcOrd="0" destOrd="0" presId="urn:microsoft.com/office/officeart/2005/8/layout/process3"/>
    <dgm:cxn modelId="{D8EEA064-E8A5-4EF0-9DF9-102A8B4E6FF5}" type="presParOf" srcId="{072D2A41-8FB7-4AFA-BFBB-3749CB98F2F0}" destId="{B49CF82B-5F63-4793-8F0B-887AA5265E51}" srcOrd="1" destOrd="0" presId="urn:microsoft.com/office/officeart/2005/8/layout/process3"/>
    <dgm:cxn modelId="{D08076AE-3ECC-48C4-9A53-0A79C80B49AA}" type="presParOf" srcId="{072D2A41-8FB7-4AFA-BFBB-3749CB98F2F0}" destId="{A3E3A29B-2B77-421A-84CC-9505476B47A6}" srcOrd="2" destOrd="0" presId="urn:microsoft.com/office/officeart/2005/8/layout/process3"/>
    <dgm:cxn modelId="{5BD85205-C7B3-4430-9DF4-4BABDA929DC3}" type="presParOf" srcId="{573B75B2-6E23-475C-98ED-AA2479F8FAB4}" destId="{F7E95FE2-8AE8-4782-B26F-3EC72592C79E}" srcOrd="3" destOrd="0" presId="urn:microsoft.com/office/officeart/2005/8/layout/process3"/>
    <dgm:cxn modelId="{74E2B2DF-9B76-41B7-A463-D7E3C2CB55E7}" type="presParOf" srcId="{F7E95FE2-8AE8-4782-B26F-3EC72592C79E}" destId="{2C1F6949-22D3-47F0-A3C7-F5C6763FECE1}" srcOrd="0" destOrd="0" presId="urn:microsoft.com/office/officeart/2005/8/layout/process3"/>
    <dgm:cxn modelId="{87B25418-FCAD-46CB-B268-73738AC1915F}" type="presParOf" srcId="{573B75B2-6E23-475C-98ED-AA2479F8FAB4}" destId="{EB0457A3-3BDF-4E08-B876-BE776AF1713E}" srcOrd="4" destOrd="0" presId="urn:microsoft.com/office/officeart/2005/8/layout/process3"/>
    <dgm:cxn modelId="{47E9435E-CD35-4524-BA28-D4E42B6C8587}" type="presParOf" srcId="{EB0457A3-3BDF-4E08-B876-BE776AF1713E}" destId="{63B54C3D-69F8-4998-8B7F-DCEDCD454165}" srcOrd="0" destOrd="0" presId="urn:microsoft.com/office/officeart/2005/8/layout/process3"/>
    <dgm:cxn modelId="{540EEE8D-7813-4D02-8010-DFD967329AAB}" type="presParOf" srcId="{EB0457A3-3BDF-4E08-B876-BE776AF1713E}" destId="{64BBC31C-B1C6-4A06-87C6-61697546511E}" srcOrd="1" destOrd="0" presId="urn:microsoft.com/office/officeart/2005/8/layout/process3"/>
    <dgm:cxn modelId="{1EF54C0F-7F5B-4B29-8C67-69D44D496217}" type="presParOf" srcId="{EB0457A3-3BDF-4E08-B876-BE776AF1713E}" destId="{6F537A80-E09D-4D7E-8416-8AD4DD0472D8}" srcOrd="2" destOrd="0" presId="urn:microsoft.com/office/officeart/2005/8/layout/process3"/>
    <dgm:cxn modelId="{40C5B12B-A0E3-4689-96E4-CF2021D0B39B}" type="presParOf" srcId="{573B75B2-6E23-475C-98ED-AA2479F8FAB4}" destId="{3252E55E-6892-47E1-8070-3075068ECAD2}" srcOrd="5" destOrd="0" presId="urn:microsoft.com/office/officeart/2005/8/layout/process3"/>
    <dgm:cxn modelId="{D4BC8337-0851-4B4A-8B34-3A6F6BC9234D}" type="presParOf" srcId="{3252E55E-6892-47E1-8070-3075068ECAD2}" destId="{BF82C754-31A3-4231-9DAA-D906558541FA}" srcOrd="0" destOrd="0" presId="urn:microsoft.com/office/officeart/2005/8/layout/process3"/>
    <dgm:cxn modelId="{7F810D7E-C106-4EA8-BB3C-6E84D6ED5153}" type="presParOf" srcId="{573B75B2-6E23-475C-98ED-AA2479F8FAB4}" destId="{10A3EC23-74CC-481A-80A1-681CF1FA6F49}" srcOrd="6" destOrd="0" presId="urn:microsoft.com/office/officeart/2005/8/layout/process3"/>
    <dgm:cxn modelId="{A165DE0F-A6EA-4656-9332-C7AB15324E22}" type="presParOf" srcId="{10A3EC23-74CC-481A-80A1-681CF1FA6F49}" destId="{1AD80D0D-3AE0-4510-8A2E-BCE4D5AF077A}" srcOrd="0" destOrd="0" presId="urn:microsoft.com/office/officeart/2005/8/layout/process3"/>
    <dgm:cxn modelId="{7CD72B46-3CAA-46B9-B1AB-891291C1CFCB}" type="presParOf" srcId="{10A3EC23-74CC-481A-80A1-681CF1FA6F49}" destId="{1DEB89D0-9443-4B24-AAA5-8172AF3D400E}" srcOrd="1" destOrd="0" presId="urn:microsoft.com/office/officeart/2005/8/layout/process3"/>
    <dgm:cxn modelId="{5D05BE8E-7479-4211-9ACA-E0A8A61A2161}" type="presParOf" srcId="{10A3EC23-74CC-481A-80A1-681CF1FA6F49}" destId="{C4CAD36F-CCE0-4841-B32B-E80F61FFC72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8B669-05A8-42B8-921E-B0938F7B22DD}">
      <dsp:nvSpPr>
        <dsp:cNvPr id="0" name=""/>
        <dsp:cNvSpPr/>
      </dsp:nvSpPr>
      <dsp:spPr>
        <a:xfrm>
          <a:off x="4249" y="2007"/>
          <a:ext cx="1875989" cy="8612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Research &amp; Data Gathering</a:t>
          </a:r>
        </a:p>
      </dsp:txBody>
      <dsp:txXfrm>
        <a:off x="4249" y="2007"/>
        <a:ext cx="1875989" cy="574147"/>
      </dsp:txXfrm>
    </dsp:sp>
    <dsp:sp modelId="{DEE920A4-F889-4F96-8797-424A008F3F6F}">
      <dsp:nvSpPr>
        <dsp:cNvPr id="0" name=""/>
        <dsp:cNvSpPr/>
      </dsp:nvSpPr>
      <dsp:spPr>
        <a:xfrm>
          <a:off x="388488" y="576154"/>
          <a:ext cx="1875989" cy="335497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a:t>
          </a:r>
          <a:r>
            <a:rPr lang="en-US" sz="1100" kern="1200" dirty="0"/>
            <a:t>iscussion of project topic</a:t>
          </a:r>
        </a:p>
        <a:p>
          <a:pPr marL="57150" lvl="1" indent="-57150" algn="l" defTabSz="488950">
            <a:lnSpc>
              <a:spcPct val="90000"/>
            </a:lnSpc>
            <a:spcBef>
              <a:spcPct val="0"/>
            </a:spcBef>
            <a:spcAft>
              <a:spcPct val="15000"/>
            </a:spcAft>
            <a:buChar char="•"/>
          </a:pPr>
          <a:r>
            <a:rPr lang="en-US" sz="1100" kern="1200" dirty="0"/>
            <a:t>Search for relevant data in Kaggle and the online census data</a:t>
          </a:r>
        </a:p>
        <a:p>
          <a:pPr marL="57150" lvl="1" indent="-57150" algn="l" defTabSz="488950">
            <a:lnSpc>
              <a:spcPct val="90000"/>
            </a:lnSpc>
            <a:spcBef>
              <a:spcPct val="0"/>
            </a:spcBef>
            <a:spcAft>
              <a:spcPct val="15000"/>
            </a:spcAft>
            <a:buChar char="•"/>
          </a:pPr>
          <a:r>
            <a:rPr lang="en-US" sz="1100" kern="1200" dirty="0"/>
            <a:t>Found a list of Country’s Economic Degrees of Freedom over time and The world trading balance over time listed by Country Code</a:t>
          </a:r>
        </a:p>
      </dsp:txBody>
      <dsp:txXfrm>
        <a:off x="443434" y="631100"/>
        <a:ext cx="1766097" cy="3245083"/>
      </dsp:txXfrm>
    </dsp:sp>
    <dsp:sp modelId="{6BECFD17-40D3-40DE-AB98-57A8B54C4E4B}">
      <dsp:nvSpPr>
        <dsp:cNvPr id="0" name=""/>
        <dsp:cNvSpPr/>
      </dsp:nvSpPr>
      <dsp:spPr>
        <a:xfrm>
          <a:off x="2164632" y="55547"/>
          <a:ext cx="602913" cy="4670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164632" y="148960"/>
        <a:ext cx="462793" cy="280241"/>
      </dsp:txXfrm>
    </dsp:sp>
    <dsp:sp modelId="{B49CF82B-5F63-4793-8F0B-887AA5265E51}">
      <dsp:nvSpPr>
        <dsp:cNvPr id="0" name=""/>
        <dsp:cNvSpPr/>
      </dsp:nvSpPr>
      <dsp:spPr>
        <a:xfrm>
          <a:off x="3017811" y="2007"/>
          <a:ext cx="1875989" cy="8612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Extraction &amp; Cleansing </a:t>
          </a:r>
        </a:p>
      </dsp:txBody>
      <dsp:txXfrm>
        <a:off x="3017811" y="2007"/>
        <a:ext cx="1875989" cy="574147"/>
      </dsp:txXfrm>
    </dsp:sp>
    <dsp:sp modelId="{A3E3A29B-2B77-421A-84CC-9505476B47A6}">
      <dsp:nvSpPr>
        <dsp:cNvPr id="0" name=""/>
        <dsp:cNvSpPr/>
      </dsp:nvSpPr>
      <dsp:spPr>
        <a:xfrm>
          <a:off x="3167955" y="576154"/>
          <a:ext cx="2344179" cy="335497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Uploaded both files into Jupyter notebook</a:t>
          </a:r>
        </a:p>
        <a:p>
          <a:pPr marL="114300" lvl="1" indent="-114300" algn="l" defTabSz="577850">
            <a:lnSpc>
              <a:spcPct val="90000"/>
            </a:lnSpc>
            <a:spcBef>
              <a:spcPct val="0"/>
            </a:spcBef>
            <a:spcAft>
              <a:spcPct val="15000"/>
            </a:spcAft>
            <a:buChar char="•"/>
          </a:pPr>
          <a:r>
            <a:rPr lang="en-US" sz="1300" kern="1200" dirty="0"/>
            <a:t>Created unique data frames from original csv’s with applicable data</a:t>
          </a:r>
        </a:p>
        <a:p>
          <a:pPr marL="114300" lvl="1" indent="-114300" algn="l" defTabSz="577850">
            <a:lnSpc>
              <a:spcPct val="90000"/>
            </a:lnSpc>
            <a:spcBef>
              <a:spcPct val="0"/>
            </a:spcBef>
            <a:spcAft>
              <a:spcPct val="15000"/>
            </a:spcAft>
            <a:buChar char="•"/>
          </a:pPr>
          <a:r>
            <a:rPr lang="en-US" sz="1300" kern="1200" dirty="0"/>
            <a:t>Removed all nulls from the data </a:t>
          </a:r>
        </a:p>
        <a:p>
          <a:pPr marL="114300" lvl="1" indent="-114300" algn="l" defTabSz="577850">
            <a:lnSpc>
              <a:spcPct val="90000"/>
            </a:lnSpc>
            <a:spcBef>
              <a:spcPct val="0"/>
            </a:spcBef>
            <a:spcAft>
              <a:spcPct val="15000"/>
            </a:spcAft>
            <a:buChar char="•"/>
          </a:pPr>
          <a:r>
            <a:rPr lang="en-US" sz="1300" kern="1200" dirty="0"/>
            <a:t>Joined the World Trading Balance data source with a data source containing a dictionary of Country code to country name to pull in the country name to the data frame</a:t>
          </a:r>
        </a:p>
        <a:p>
          <a:pPr marL="114300" lvl="1" indent="-114300" algn="l" defTabSz="577850">
            <a:lnSpc>
              <a:spcPct val="90000"/>
            </a:lnSpc>
            <a:spcBef>
              <a:spcPct val="0"/>
            </a:spcBef>
            <a:spcAft>
              <a:spcPct val="15000"/>
            </a:spcAft>
            <a:buChar char="•"/>
          </a:pPr>
          <a:endParaRPr lang="en-US" sz="1300" kern="1200" dirty="0"/>
        </a:p>
      </dsp:txBody>
      <dsp:txXfrm>
        <a:off x="3236614" y="644813"/>
        <a:ext cx="2206861" cy="3217657"/>
      </dsp:txXfrm>
    </dsp:sp>
    <dsp:sp modelId="{F7E95FE2-8AE8-4782-B26F-3EC72592C79E}">
      <dsp:nvSpPr>
        <dsp:cNvPr id="0" name=""/>
        <dsp:cNvSpPr/>
      </dsp:nvSpPr>
      <dsp:spPr>
        <a:xfrm>
          <a:off x="5236718" y="55547"/>
          <a:ext cx="726984" cy="4670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36718" y="148960"/>
        <a:ext cx="586864" cy="280241"/>
      </dsp:txXfrm>
    </dsp:sp>
    <dsp:sp modelId="{64BBC31C-B1C6-4A06-87C6-61697546511E}">
      <dsp:nvSpPr>
        <dsp:cNvPr id="0" name=""/>
        <dsp:cNvSpPr/>
      </dsp:nvSpPr>
      <dsp:spPr>
        <a:xfrm>
          <a:off x="6265469" y="2007"/>
          <a:ext cx="1875989" cy="8612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Load Data Frames into pgAdmin</a:t>
          </a:r>
        </a:p>
      </dsp:txBody>
      <dsp:txXfrm>
        <a:off x="6265469" y="2007"/>
        <a:ext cx="1875989" cy="574147"/>
      </dsp:txXfrm>
    </dsp:sp>
    <dsp:sp modelId="{6F537A80-E09D-4D7E-8416-8AD4DD0472D8}">
      <dsp:nvSpPr>
        <dsp:cNvPr id="0" name=""/>
        <dsp:cNvSpPr/>
      </dsp:nvSpPr>
      <dsp:spPr>
        <a:xfrm>
          <a:off x="6649707" y="576154"/>
          <a:ext cx="1875989" cy="335497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 Data Base for this project was created in pgAdmin along with Data Tables for the two Jupyter Notebook Data Frames</a:t>
          </a:r>
        </a:p>
        <a:p>
          <a:pPr marL="114300" lvl="1" indent="-114300" algn="l" defTabSz="577850">
            <a:lnSpc>
              <a:spcPct val="90000"/>
            </a:lnSpc>
            <a:spcBef>
              <a:spcPct val="0"/>
            </a:spcBef>
            <a:spcAft>
              <a:spcPct val="15000"/>
            </a:spcAft>
            <a:buChar char="•"/>
          </a:pPr>
          <a:r>
            <a:rPr lang="en-US" sz="1300" kern="1200" dirty="0"/>
            <a:t>Connected to pgAdmin from Jupyter Notebook to connect the data frames to the data tables </a:t>
          </a:r>
        </a:p>
        <a:p>
          <a:pPr marL="114300" lvl="1" indent="-114300" algn="l" defTabSz="577850">
            <a:lnSpc>
              <a:spcPct val="90000"/>
            </a:lnSpc>
            <a:spcBef>
              <a:spcPct val="0"/>
            </a:spcBef>
            <a:spcAft>
              <a:spcPct val="15000"/>
            </a:spcAft>
            <a:buChar char="•"/>
          </a:pPr>
          <a:r>
            <a:rPr lang="en-US" sz="1300" kern="1200" dirty="0"/>
            <a:t>Confirmed in Jupyter Notebook that the data had been added to the Tables by querying the two Tables</a:t>
          </a:r>
        </a:p>
      </dsp:txBody>
      <dsp:txXfrm>
        <a:off x="6704653" y="631100"/>
        <a:ext cx="1766097" cy="3245083"/>
      </dsp:txXfrm>
    </dsp:sp>
    <dsp:sp modelId="{3252E55E-6892-47E1-8070-3075068ECAD2}">
      <dsp:nvSpPr>
        <dsp:cNvPr id="0" name=""/>
        <dsp:cNvSpPr/>
      </dsp:nvSpPr>
      <dsp:spPr>
        <a:xfrm>
          <a:off x="8425851" y="55547"/>
          <a:ext cx="602913" cy="4670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425851" y="148960"/>
        <a:ext cx="462793" cy="280241"/>
      </dsp:txXfrm>
    </dsp:sp>
    <dsp:sp modelId="{1DEB89D0-9443-4B24-AAA5-8172AF3D400E}">
      <dsp:nvSpPr>
        <dsp:cNvPr id="0" name=""/>
        <dsp:cNvSpPr/>
      </dsp:nvSpPr>
      <dsp:spPr>
        <a:xfrm>
          <a:off x="9279031" y="2007"/>
          <a:ext cx="1875989" cy="8612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b="1" kern="1200" dirty="0"/>
            <a:t>Analyze Data &amp; Make Conclusions</a:t>
          </a:r>
        </a:p>
      </dsp:txBody>
      <dsp:txXfrm>
        <a:off x="9279031" y="2007"/>
        <a:ext cx="1875989" cy="574147"/>
      </dsp:txXfrm>
    </dsp:sp>
    <dsp:sp modelId="{C4CAD36F-CCE0-4841-B32B-E80F61FFC722}">
      <dsp:nvSpPr>
        <dsp:cNvPr id="0" name=""/>
        <dsp:cNvSpPr/>
      </dsp:nvSpPr>
      <dsp:spPr>
        <a:xfrm>
          <a:off x="9663270" y="576154"/>
          <a:ext cx="1875989" cy="335497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Joining the two data frames in Jupyter Notebook we created Scatter plots to see if there was a correlation between the Economic Degree of Freedom</a:t>
          </a:r>
        </a:p>
      </dsp:txBody>
      <dsp:txXfrm>
        <a:off x="9718216" y="631100"/>
        <a:ext cx="1766097" cy="32450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11A93-BDC7-4FCD-B7C3-C5402151C6C2}"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8A5D53-1E42-4C96-873B-7C43A654CDDC}" type="slidenum">
              <a:rPr lang="en-US" smtClean="0"/>
              <a:t>‹#›</a:t>
            </a:fld>
            <a:endParaRPr lang="en-US"/>
          </a:p>
        </p:txBody>
      </p:sp>
    </p:spTree>
    <p:extLst>
      <p:ext uri="{BB962C8B-B14F-4D97-AF65-F5344CB8AC3E}">
        <p14:creationId xmlns:p14="http://schemas.microsoft.com/office/powerpoint/2010/main" val="3313837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8A5D53-1E42-4C96-873B-7C43A654CDDC}" type="slidenum">
              <a:rPr lang="en-US" smtClean="0"/>
              <a:t>4</a:t>
            </a:fld>
            <a:endParaRPr lang="en-US"/>
          </a:p>
        </p:txBody>
      </p:sp>
    </p:spTree>
    <p:extLst>
      <p:ext uri="{BB962C8B-B14F-4D97-AF65-F5344CB8AC3E}">
        <p14:creationId xmlns:p14="http://schemas.microsoft.com/office/powerpoint/2010/main" val="2402075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C9CBE5-5A52-448F-B281-5BCCC63176C8}"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10127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1950359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1386101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8376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476354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EC9CBE5-5A52-448F-B281-5BCCC63176C8}"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3346626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EC9CBE5-5A52-448F-B281-5BCCC63176C8}"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1260189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C9CBE5-5A52-448F-B281-5BCCC63176C8}"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3846719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C9CBE5-5A52-448F-B281-5BCCC63176C8}"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1599014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C9CBE5-5A52-448F-B281-5BCCC63176C8}"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2653780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C9CBE5-5A52-448F-B281-5BCCC63176C8}"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62268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C9CBE5-5A52-448F-B281-5BCCC63176C8}"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620969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C9CBE5-5A52-448F-B281-5BCCC63176C8}"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3576686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158506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C9CBE5-5A52-448F-B281-5BCCC63176C8}"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3527599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C9CBE5-5A52-448F-B281-5BCCC63176C8}"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48317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EC9CBE5-5A52-448F-B281-5BCCC63176C8}"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331806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232107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C9CBE5-5A52-448F-B281-5BCCC63176C8}"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0FC75-6A94-4C21-9672-B267DBA1BE64}" type="slidenum">
              <a:rPr lang="en-US" smtClean="0"/>
              <a:t>‹#›</a:t>
            </a:fld>
            <a:endParaRPr lang="en-US"/>
          </a:p>
        </p:txBody>
      </p:sp>
    </p:spTree>
    <p:extLst>
      <p:ext uri="{BB962C8B-B14F-4D97-AF65-F5344CB8AC3E}">
        <p14:creationId xmlns:p14="http://schemas.microsoft.com/office/powerpoint/2010/main" val="456595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EC9CBE5-5A52-448F-B281-5BCCC63176C8}" type="datetimeFigureOut">
              <a:rPr lang="en-US" smtClean="0"/>
              <a:t>1/14/2020</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19C0FC75-6A94-4C21-9672-B267DBA1BE64}" type="slidenum">
              <a:rPr lang="en-US" smtClean="0"/>
              <a:t>‹#›</a:t>
            </a:fld>
            <a:endParaRPr lang="en-US"/>
          </a:p>
        </p:txBody>
      </p:sp>
    </p:spTree>
    <p:extLst>
      <p:ext uri="{BB962C8B-B14F-4D97-AF65-F5344CB8AC3E}">
        <p14:creationId xmlns:p14="http://schemas.microsoft.com/office/powerpoint/2010/main" val="227156372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diagramColors" Target="../diagrams/colors1.xml"/><Relationship Id="rId11" Type="http://schemas.openxmlformats.org/officeDocument/2006/relationships/image" Target="../media/image11.png"/><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28468F-C1FF-4A25-8934-3BBC22B4C403}"/>
              </a:ext>
            </a:extLst>
          </p:cNvPr>
          <p:cNvSpPr>
            <a:spLocks noGrp="1"/>
          </p:cNvSpPr>
          <p:nvPr>
            <p:ph type="title"/>
          </p:nvPr>
        </p:nvSpPr>
        <p:spPr>
          <a:xfrm>
            <a:off x="390330" y="225289"/>
            <a:ext cx="11216952" cy="781879"/>
          </a:xfrm>
        </p:spPr>
        <p:txBody>
          <a:bodyPr>
            <a:normAutofit/>
          </a:bodyPr>
          <a:lstStyle/>
          <a:p>
            <a:r>
              <a:rPr lang="en-US" u="sng" dirty="0">
                <a:solidFill>
                  <a:schemeClr val="tx1"/>
                </a:solidFill>
              </a:rPr>
              <a:t>International Trade &amp; Economic freedom</a:t>
            </a:r>
          </a:p>
        </p:txBody>
      </p:sp>
      <p:pic>
        <p:nvPicPr>
          <p:cNvPr id="6" name="Content Placeholder 5">
            <a:extLst>
              <a:ext uri="{FF2B5EF4-FFF2-40B4-BE49-F238E27FC236}">
                <a16:creationId xmlns:a16="http://schemas.microsoft.com/office/drawing/2014/main" id="{53F900BD-915A-46A9-83A3-E211B9E334F4}"/>
              </a:ext>
            </a:extLst>
          </p:cNvPr>
          <p:cNvPicPr>
            <a:picLocks noGrp="1" noChangeAspect="1"/>
          </p:cNvPicPr>
          <p:nvPr>
            <p:ph idx="1"/>
          </p:nvPr>
        </p:nvPicPr>
        <p:blipFill>
          <a:blip r:embed="rId2"/>
          <a:stretch>
            <a:fillRect/>
          </a:stretch>
        </p:blipFill>
        <p:spPr>
          <a:xfrm>
            <a:off x="1822076" y="1163171"/>
            <a:ext cx="8861612" cy="3629554"/>
          </a:xfrm>
          <a:prstGeom prst="rect">
            <a:avLst/>
          </a:prstGeom>
        </p:spPr>
      </p:pic>
      <p:sp>
        <p:nvSpPr>
          <p:cNvPr id="7" name="Rectangle 4">
            <a:extLst>
              <a:ext uri="{FF2B5EF4-FFF2-40B4-BE49-F238E27FC236}">
                <a16:creationId xmlns:a16="http://schemas.microsoft.com/office/drawing/2014/main" id="{A99BCC08-2868-4B05-9FB3-0B2733A5741E}"/>
              </a:ext>
            </a:extLst>
          </p:cNvPr>
          <p:cNvSpPr txBox="1">
            <a:spLocks noChangeArrowheads="1"/>
          </p:cNvSpPr>
          <p:nvPr/>
        </p:nvSpPr>
        <p:spPr>
          <a:xfrm>
            <a:off x="3601382" y="4861971"/>
            <a:ext cx="5261694" cy="28345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altLang="en-US" sz="2200" b="1" u="sng" dirty="0">
                <a:latin typeface="Franklin Gothic Book" panose="020B0503020102020204" pitchFamily="34" charset="0"/>
              </a:rPr>
              <a:t>University of Miami Data Analytics Project II </a:t>
            </a:r>
          </a:p>
        </p:txBody>
      </p:sp>
      <p:sp>
        <p:nvSpPr>
          <p:cNvPr id="8" name="TextBox 6">
            <a:extLst>
              <a:ext uri="{FF2B5EF4-FFF2-40B4-BE49-F238E27FC236}">
                <a16:creationId xmlns:a16="http://schemas.microsoft.com/office/drawing/2014/main" id="{5D9BCD0C-478F-4106-9204-1835613463C8}"/>
              </a:ext>
            </a:extLst>
          </p:cNvPr>
          <p:cNvSpPr txBox="1">
            <a:spLocks noChangeArrowheads="1"/>
          </p:cNvSpPr>
          <p:nvPr/>
        </p:nvSpPr>
        <p:spPr bwMode="auto">
          <a:xfrm>
            <a:off x="5187850" y="5247921"/>
            <a:ext cx="213712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panose="02050604050505020204" pitchFamily="18" charset="0"/>
              </a:defRPr>
            </a:lvl1pPr>
            <a:lvl2pPr marL="742950" indent="-285750" eaLnBrk="0" hangingPunct="0">
              <a:defRPr>
                <a:solidFill>
                  <a:schemeClr val="tx1"/>
                </a:solidFill>
                <a:latin typeface="Bookman Old Style" panose="02050604050505020204" pitchFamily="18" charset="0"/>
              </a:defRPr>
            </a:lvl2pPr>
            <a:lvl3pPr marL="1143000" indent="-228600" eaLnBrk="0" hangingPunct="0">
              <a:defRPr>
                <a:solidFill>
                  <a:schemeClr val="tx1"/>
                </a:solidFill>
                <a:latin typeface="Bookman Old Style" panose="02050604050505020204" pitchFamily="18" charset="0"/>
              </a:defRPr>
            </a:lvl3pPr>
            <a:lvl4pPr marL="1600200" indent="-228600" eaLnBrk="0" hangingPunct="0">
              <a:defRPr>
                <a:solidFill>
                  <a:schemeClr val="tx1"/>
                </a:solidFill>
                <a:latin typeface="Bookman Old Style" panose="02050604050505020204" pitchFamily="18" charset="0"/>
              </a:defRPr>
            </a:lvl4pPr>
            <a:lvl5pPr marL="2057400" indent="-228600" eaLnBrk="0" hangingPunct="0">
              <a:defRPr>
                <a:solidFill>
                  <a:schemeClr val="tx1"/>
                </a:solidFill>
                <a:latin typeface="Bookman Old Style" panose="02050604050505020204" pitchFamily="18" charset="0"/>
              </a:defRPr>
            </a:lvl5pPr>
            <a:lvl6pPr marL="2514600" indent="-228600" algn="r" eaLnBrk="0" fontAlgn="base" hangingPunct="0">
              <a:spcBef>
                <a:spcPct val="0"/>
              </a:spcBef>
              <a:spcAft>
                <a:spcPct val="0"/>
              </a:spcAft>
              <a:defRPr>
                <a:solidFill>
                  <a:schemeClr val="tx1"/>
                </a:solidFill>
                <a:latin typeface="Bookman Old Style" panose="02050604050505020204" pitchFamily="18" charset="0"/>
              </a:defRPr>
            </a:lvl6pPr>
            <a:lvl7pPr marL="2971800" indent="-228600" algn="r" eaLnBrk="0" fontAlgn="base" hangingPunct="0">
              <a:spcBef>
                <a:spcPct val="0"/>
              </a:spcBef>
              <a:spcAft>
                <a:spcPct val="0"/>
              </a:spcAft>
              <a:defRPr>
                <a:solidFill>
                  <a:schemeClr val="tx1"/>
                </a:solidFill>
                <a:latin typeface="Bookman Old Style" panose="02050604050505020204" pitchFamily="18" charset="0"/>
              </a:defRPr>
            </a:lvl7pPr>
            <a:lvl8pPr marL="3429000" indent="-228600" algn="r" eaLnBrk="0" fontAlgn="base" hangingPunct="0">
              <a:spcBef>
                <a:spcPct val="0"/>
              </a:spcBef>
              <a:spcAft>
                <a:spcPct val="0"/>
              </a:spcAft>
              <a:defRPr>
                <a:solidFill>
                  <a:schemeClr val="tx1"/>
                </a:solidFill>
                <a:latin typeface="Bookman Old Style" panose="02050604050505020204" pitchFamily="18" charset="0"/>
              </a:defRPr>
            </a:lvl8pPr>
            <a:lvl9pPr marL="3886200" indent="-228600" algn="r" eaLnBrk="0" fontAlgn="base" hangingPunct="0">
              <a:spcBef>
                <a:spcPct val="0"/>
              </a:spcBef>
              <a:spcAft>
                <a:spcPct val="0"/>
              </a:spcAft>
              <a:defRPr>
                <a:solidFill>
                  <a:schemeClr val="tx1"/>
                </a:solidFill>
                <a:latin typeface="Bookman Old Style" panose="02050604050505020204" pitchFamily="18" charset="0"/>
              </a:defRPr>
            </a:lvl9pPr>
          </a:lstStyle>
          <a:p>
            <a:pPr algn="ctr" eaLnBrk="1" hangingPunct="1">
              <a:spcBef>
                <a:spcPct val="20000"/>
              </a:spcBef>
            </a:pPr>
            <a:r>
              <a:rPr lang="en-US" altLang="en-US" sz="2200" b="1" dirty="0">
                <a:latin typeface="Franklin Gothic Book" panose="020B0503020102020204" pitchFamily="34" charset="0"/>
              </a:rPr>
              <a:t>Presented by:</a:t>
            </a:r>
          </a:p>
          <a:p>
            <a:pPr algn="ctr" eaLnBrk="1" hangingPunct="1"/>
            <a:r>
              <a:rPr lang="en-US" altLang="en-US" sz="2200" b="1" dirty="0" err="1">
                <a:latin typeface="Franklin Gothic Book" panose="020B0503020102020204" pitchFamily="34" charset="0"/>
              </a:rPr>
              <a:t>Leyre</a:t>
            </a:r>
            <a:r>
              <a:rPr lang="en-US" altLang="en-US" sz="2200" b="1" dirty="0">
                <a:latin typeface="Franklin Gothic Book" panose="020B0503020102020204" pitchFamily="34" charset="0"/>
              </a:rPr>
              <a:t> Chico </a:t>
            </a:r>
          </a:p>
          <a:p>
            <a:pPr algn="ctr" eaLnBrk="1" hangingPunct="1"/>
            <a:r>
              <a:rPr lang="en-US" altLang="en-US" sz="2200" b="1" dirty="0" err="1">
                <a:latin typeface="Franklin Gothic Book" panose="020B0503020102020204" pitchFamily="34" charset="0"/>
              </a:rPr>
              <a:t>Elisabett</a:t>
            </a:r>
            <a:r>
              <a:rPr lang="en-US" altLang="en-US" sz="2200" b="1" dirty="0">
                <a:latin typeface="Franklin Gothic Book" panose="020B0503020102020204" pitchFamily="34" charset="0"/>
              </a:rPr>
              <a:t> Rico</a:t>
            </a:r>
          </a:p>
          <a:p>
            <a:pPr algn="ctr" eaLnBrk="1" hangingPunct="1"/>
            <a:r>
              <a:rPr lang="en-US" altLang="en-US" sz="2200" b="1" dirty="0">
                <a:latin typeface="Franklin Gothic Book" panose="020B0503020102020204" pitchFamily="34" charset="0"/>
              </a:rPr>
              <a:t>Andre Spaulding</a:t>
            </a:r>
          </a:p>
        </p:txBody>
      </p:sp>
    </p:spTree>
    <p:extLst>
      <p:ext uri="{BB962C8B-B14F-4D97-AF65-F5344CB8AC3E}">
        <p14:creationId xmlns:p14="http://schemas.microsoft.com/office/powerpoint/2010/main" val="239433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0F689-0F9A-459B-876D-F85275DEE2C2}"/>
              </a:ext>
            </a:extLst>
          </p:cNvPr>
          <p:cNvSpPr>
            <a:spLocks noGrp="1"/>
          </p:cNvSpPr>
          <p:nvPr>
            <p:ph type="title"/>
          </p:nvPr>
        </p:nvSpPr>
        <p:spPr>
          <a:xfrm>
            <a:off x="709612" y="214604"/>
            <a:ext cx="10772775" cy="1196000"/>
          </a:xfrm>
        </p:spPr>
        <p:txBody>
          <a:bodyPr/>
          <a:lstStyle/>
          <a:p>
            <a:r>
              <a:rPr lang="en-US" b="1" u="sng" dirty="0">
                <a:solidFill>
                  <a:schemeClr val="tx1"/>
                </a:solidFill>
                <a:latin typeface="Calibri Light" panose="020F0302020204030204" pitchFamily="34" charset="0"/>
                <a:cs typeface="Calibri Light" panose="020F0302020204030204" pitchFamily="34" charset="0"/>
              </a:rPr>
              <a:t>Contents</a:t>
            </a:r>
          </a:p>
        </p:txBody>
      </p:sp>
      <p:sp>
        <p:nvSpPr>
          <p:cNvPr id="5" name="Title 3">
            <a:extLst>
              <a:ext uri="{FF2B5EF4-FFF2-40B4-BE49-F238E27FC236}">
                <a16:creationId xmlns:a16="http://schemas.microsoft.com/office/drawing/2014/main" id="{D6AAEFFA-3E35-4630-B234-032D9F29321E}"/>
              </a:ext>
            </a:extLst>
          </p:cNvPr>
          <p:cNvSpPr txBox="1">
            <a:spLocks/>
          </p:cNvSpPr>
          <p:nvPr/>
        </p:nvSpPr>
        <p:spPr>
          <a:xfrm>
            <a:off x="966787" y="1341252"/>
            <a:ext cx="10515600" cy="4175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Tx/>
              <a:buChar char="-"/>
            </a:pPr>
            <a:r>
              <a:rPr lang="en-US" sz="3600" dirty="0">
                <a:latin typeface="Calibri Light" panose="020F0302020204030204" pitchFamily="34" charset="0"/>
                <a:cs typeface="Calibri Light" panose="020F0302020204030204" pitchFamily="34" charset="0"/>
              </a:rPr>
              <a:t>Project Charter</a:t>
            </a:r>
          </a:p>
          <a:p>
            <a:pPr marL="571500" indent="-571500">
              <a:buFontTx/>
              <a:buChar char="-"/>
            </a:pPr>
            <a:r>
              <a:rPr lang="en-US" sz="3600" dirty="0">
                <a:latin typeface="Calibri Light" panose="020F0302020204030204" pitchFamily="34" charset="0"/>
                <a:cs typeface="Calibri Light" panose="020F0302020204030204" pitchFamily="34" charset="0"/>
              </a:rPr>
              <a:t>Process and Milestones</a:t>
            </a:r>
          </a:p>
          <a:p>
            <a:pPr marL="571500" indent="-571500">
              <a:buFontTx/>
              <a:buChar char="-"/>
            </a:pPr>
            <a:r>
              <a:rPr lang="en-US" sz="3600" dirty="0">
                <a:latin typeface="Calibri Light" panose="020F0302020204030204" pitchFamily="34" charset="0"/>
                <a:cs typeface="Calibri Light" panose="020F0302020204030204" pitchFamily="34" charset="0"/>
              </a:rPr>
              <a:t>Methodology for Data Management</a:t>
            </a:r>
          </a:p>
          <a:p>
            <a:pPr marL="571500" indent="-571500">
              <a:buFontTx/>
              <a:buChar char="-"/>
            </a:pPr>
            <a:r>
              <a:rPr lang="en-US" sz="3600" dirty="0">
                <a:latin typeface="Calibri Light" panose="020F0302020204030204" pitchFamily="34" charset="0"/>
                <a:cs typeface="Calibri Light" panose="020F0302020204030204" pitchFamily="34" charset="0"/>
              </a:rPr>
              <a:t>Development Process</a:t>
            </a:r>
          </a:p>
          <a:p>
            <a:pPr marL="571500" indent="-571500">
              <a:buFontTx/>
              <a:buChar char="-"/>
            </a:pPr>
            <a:r>
              <a:rPr lang="en-US" sz="3600" dirty="0">
                <a:latin typeface="Calibri Light" panose="020F0302020204030204" pitchFamily="34" charset="0"/>
                <a:cs typeface="Calibri Light" panose="020F0302020204030204" pitchFamily="34" charset="0"/>
              </a:rPr>
              <a:t>Utilization of Data Science tools </a:t>
            </a:r>
          </a:p>
          <a:p>
            <a:pPr marL="1028700" lvl="2" indent="-571500">
              <a:lnSpc>
                <a:spcPct val="90000"/>
              </a:lnSpc>
              <a:spcBef>
                <a:spcPct val="0"/>
              </a:spcBef>
              <a:buFontTx/>
              <a:buChar char="-"/>
            </a:pPr>
            <a:r>
              <a:rPr lang="en-US" sz="3200" dirty="0">
                <a:latin typeface="Calibri Light" panose="020F0302020204030204" pitchFamily="34" charset="0"/>
                <a:ea typeface="+mj-ea"/>
                <a:cs typeface="Calibri Light" panose="020F0302020204030204" pitchFamily="34" charset="0"/>
              </a:rPr>
              <a:t>Jupyter Notebook and PgAdmin</a:t>
            </a:r>
          </a:p>
          <a:p>
            <a:pPr marL="1028700" lvl="2" indent="-571500">
              <a:lnSpc>
                <a:spcPct val="90000"/>
              </a:lnSpc>
              <a:spcBef>
                <a:spcPct val="0"/>
              </a:spcBef>
              <a:buFontTx/>
              <a:buChar char="-"/>
            </a:pPr>
            <a:r>
              <a:rPr lang="en-US" sz="3200" dirty="0">
                <a:latin typeface="Calibri Light" panose="020F0302020204030204" pitchFamily="34" charset="0"/>
                <a:ea typeface="+mj-ea"/>
                <a:cs typeface="Calibri Light" panose="020F0302020204030204" pitchFamily="34" charset="0"/>
              </a:rPr>
              <a:t>.CSV Files</a:t>
            </a:r>
          </a:p>
          <a:p>
            <a:pPr marL="1028700" lvl="2" indent="-571500">
              <a:lnSpc>
                <a:spcPct val="90000"/>
              </a:lnSpc>
              <a:spcBef>
                <a:spcPct val="0"/>
              </a:spcBef>
              <a:buFontTx/>
              <a:buChar char="-"/>
            </a:pPr>
            <a:r>
              <a:rPr lang="en-US" sz="3200" dirty="0">
                <a:latin typeface="Calibri Light" panose="020F0302020204030204" pitchFamily="34" charset="0"/>
                <a:ea typeface="+mj-ea"/>
                <a:cs typeface="Calibri Light" panose="020F0302020204030204" pitchFamily="34" charset="0"/>
              </a:rPr>
              <a:t>Excel</a:t>
            </a:r>
          </a:p>
          <a:p>
            <a:pPr marL="571500" indent="-571500">
              <a:buFontTx/>
              <a:buChar char="-"/>
            </a:pPr>
            <a:r>
              <a:rPr lang="en-US" sz="3600" dirty="0">
                <a:latin typeface="Calibri Light" panose="020F0302020204030204" pitchFamily="34" charset="0"/>
                <a:cs typeface="Calibri Light" panose="020F0302020204030204" pitchFamily="34" charset="0"/>
              </a:rPr>
              <a:t>Conclusion and Project II Results</a:t>
            </a:r>
            <a:r>
              <a:rPr lang="en-US" sz="4000" dirty="0"/>
              <a:t> </a:t>
            </a:r>
          </a:p>
        </p:txBody>
      </p:sp>
      <p:pic>
        <p:nvPicPr>
          <p:cNvPr id="6" name="Picture 2" descr="Virtual assistant HUD user display technology. AI artificial intelligence robot support. Chatbot human brain neural">
            <a:extLst>
              <a:ext uri="{FF2B5EF4-FFF2-40B4-BE49-F238E27FC236}">
                <a16:creationId xmlns:a16="http://schemas.microsoft.com/office/drawing/2014/main" id="{2DF257C2-3B08-487E-AAB8-8A03359A2E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17"/>
          <a:stretch/>
        </p:blipFill>
        <p:spPr bwMode="auto">
          <a:xfrm>
            <a:off x="8500429" y="4293704"/>
            <a:ext cx="3408735" cy="219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040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61441-D1C3-4F5F-937A-6568AF0111D9}"/>
              </a:ext>
            </a:extLst>
          </p:cNvPr>
          <p:cNvSpPr>
            <a:spLocks noGrp="1"/>
          </p:cNvSpPr>
          <p:nvPr>
            <p:ph type="title"/>
          </p:nvPr>
        </p:nvSpPr>
        <p:spPr>
          <a:xfrm>
            <a:off x="838200" y="113812"/>
            <a:ext cx="10515600" cy="796244"/>
          </a:xfrm>
        </p:spPr>
        <p:txBody>
          <a:bodyPr/>
          <a:lstStyle/>
          <a:p>
            <a:r>
              <a:rPr lang="en-US" u="sng" dirty="0">
                <a:solidFill>
                  <a:schemeClr val="tx1"/>
                </a:solidFill>
                <a:latin typeface="Calibri Light" panose="020F0302020204030204" pitchFamily="34" charset="0"/>
                <a:cs typeface="Calibri Light" panose="020F0302020204030204" pitchFamily="34" charset="0"/>
              </a:rPr>
              <a:t>Project ii charter</a:t>
            </a:r>
            <a:endParaRPr lang="en-US" dirty="0">
              <a:solidFill>
                <a:schemeClr val="tx1"/>
              </a:solidFill>
              <a:latin typeface="Calibri Light" panose="020F0302020204030204" pitchFamily="34" charset="0"/>
              <a:cs typeface="Calibri Light" panose="020F0302020204030204" pitchFamily="34" charset="0"/>
            </a:endParaRPr>
          </a:p>
        </p:txBody>
      </p:sp>
      <p:pic>
        <p:nvPicPr>
          <p:cNvPr id="1026" name="Picture 2" descr="Global economy financial concept with sphere globe,stacked of coins and inscription of GLOBAL MARKET. BLURRED IMAGE">
            <a:extLst>
              <a:ext uri="{FF2B5EF4-FFF2-40B4-BE49-F238E27FC236}">
                <a16:creationId xmlns:a16="http://schemas.microsoft.com/office/drawing/2014/main" id="{02D0D6BC-4236-4278-97C6-924C2C2D8A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765"/>
          <a:stretch/>
        </p:blipFill>
        <p:spPr bwMode="auto">
          <a:xfrm>
            <a:off x="8759883" y="3827807"/>
            <a:ext cx="2975417" cy="19729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ell phone&#10;&#10;Description automatically generated">
            <a:extLst>
              <a:ext uri="{FF2B5EF4-FFF2-40B4-BE49-F238E27FC236}">
                <a16:creationId xmlns:a16="http://schemas.microsoft.com/office/drawing/2014/main" id="{8CA0A70C-5AA7-0242-B307-878E558CC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63271"/>
            <a:ext cx="7227888" cy="2894729"/>
          </a:xfrm>
          <a:prstGeom prst="rect">
            <a:avLst/>
          </a:prstGeom>
        </p:spPr>
      </p:pic>
      <p:sp>
        <p:nvSpPr>
          <p:cNvPr id="7" name="TextBox 6">
            <a:extLst>
              <a:ext uri="{FF2B5EF4-FFF2-40B4-BE49-F238E27FC236}">
                <a16:creationId xmlns:a16="http://schemas.microsoft.com/office/drawing/2014/main" id="{83550F2D-33E9-4046-B418-E523DDF6F8C2}"/>
              </a:ext>
            </a:extLst>
          </p:cNvPr>
          <p:cNvSpPr txBox="1"/>
          <p:nvPr/>
        </p:nvSpPr>
        <p:spPr>
          <a:xfrm>
            <a:off x="838200" y="783882"/>
            <a:ext cx="10765536" cy="3170099"/>
          </a:xfrm>
          <a:prstGeom prst="rect">
            <a:avLst/>
          </a:prstGeom>
          <a:noFill/>
        </p:spPr>
        <p:txBody>
          <a:bodyPr wrap="square" rtlCol="0">
            <a:spAutoFit/>
          </a:bodyPr>
          <a:lstStyle/>
          <a:p>
            <a:pPr lvl="0"/>
            <a:r>
              <a:rPr lang="en-US" sz="2000" dirty="0">
                <a:latin typeface="Calibri Light" panose="020F0302020204030204" pitchFamily="34" charset="0"/>
                <a:cs typeface="Calibri Light" panose="020F0302020204030204" pitchFamily="34" charset="0"/>
              </a:rPr>
              <a:t>For our second project we were tasked with creating a project that followed the ETL (Extract, Transform &amp; Load) Methodology covered in class. Our team is passionate about financial data therefore, this led us to look for data sets which involved the measurement of economic freedom in the Global Economy. We also searched for years of country’s Trading Balances to see if there was a correlation between the degree of economic freedom and a country having a high trading balance. As a result, our targeted search for relevant data sources on Google and Kaggle produced the two data sets below:</a:t>
            </a:r>
          </a:p>
          <a:p>
            <a:pPr lvl="0"/>
            <a:endParaRPr lang="en-US" sz="2000" dirty="0">
              <a:latin typeface="Calibri Light" panose="020F0302020204030204" pitchFamily="34" charset="0"/>
              <a:cs typeface="Calibri Light" panose="020F0302020204030204" pitchFamily="34" charset="0"/>
            </a:endParaRPr>
          </a:p>
          <a:p>
            <a:pPr lvl="0"/>
            <a:r>
              <a:rPr lang="en-US" sz="2000" dirty="0">
                <a:latin typeface="Calibri Light" panose="020F0302020204030204" pitchFamily="34" charset="0"/>
                <a:cs typeface="Calibri Light" panose="020F0302020204030204" pitchFamily="34" charset="0"/>
              </a:rPr>
              <a:t>Once we retrieved the data, we performed the ETL process of extracting, cleaning and transforming the data frames, and loading the data into pgAdmin. Then we performed statistical analysis and drew conclusions.</a:t>
            </a:r>
          </a:p>
        </p:txBody>
      </p:sp>
    </p:spTree>
    <p:extLst>
      <p:ext uri="{BB962C8B-B14F-4D97-AF65-F5344CB8AC3E}">
        <p14:creationId xmlns:p14="http://schemas.microsoft.com/office/powerpoint/2010/main" val="49693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5254-A1DB-466B-B8B5-DB617DDE0809}"/>
              </a:ext>
            </a:extLst>
          </p:cNvPr>
          <p:cNvSpPr>
            <a:spLocks noGrp="1"/>
          </p:cNvSpPr>
          <p:nvPr>
            <p:ph type="title"/>
          </p:nvPr>
        </p:nvSpPr>
        <p:spPr>
          <a:xfrm>
            <a:off x="962435" y="0"/>
            <a:ext cx="10515600" cy="1325563"/>
          </a:xfrm>
        </p:spPr>
        <p:txBody>
          <a:bodyPr/>
          <a:lstStyle/>
          <a:p>
            <a:r>
              <a:rPr lang="en-US" u="sng" dirty="0">
                <a:solidFill>
                  <a:schemeClr val="tx1"/>
                </a:solidFill>
                <a:latin typeface="Calibri Light" panose="020F0302020204030204" pitchFamily="34" charset="0"/>
                <a:cs typeface="Calibri Light" panose="020F0302020204030204" pitchFamily="34" charset="0"/>
              </a:rPr>
              <a:t>ETL Project Process and Milestones </a:t>
            </a:r>
          </a:p>
        </p:txBody>
      </p:sp>
      <p:graphicFrame>
        <p:nvGraphicFramePr>
          <p:cNvPr id="9" name="Diagram 8">
            <a:extLst>
              <a:ext uri="{FF2B5EF4-FFF2-40B4-BE49-F238E27FC236}">
                <a16:creationId xmlns:a16="http://schemas.microsoft.com/office/drawing/2014/main" id="{7AB8E9DB-29DC-454B-BFBF-75D7F3D87BDD}"/>
              </a:ext>
            </a:extLst>
          </p:cNvPr>
          <p:cNvGraphicFramePr/>
          <p:nvPr>
            <p:extLst>
              <p:ext uri="{D42A27DB-BD31-4B8C-83A1-F6EECF244321}">
                <p14:modId xmlns:p14="http://schemas.microsoft.com/office/powerpoint/2010/main" val="367466880"/>
              </p:ext>
            </p:extLst>
          </p:nvPr>
        </p:nvGraphicFramePr>
        <p:xfrm>
          <a:off x="352834" y="1214935"/>
          <a:ext cx="11543509" cy="3933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B7AE0A7F-0AF7-46BB-870B-494E77EDAE9B}"/>
              </a:ext>
            </a:extLst>
          </p:cNvPr>
          <p:cNvPicPr>
            <a:picLocks noChangeAspect="1"/>
          </p:cNvPicPr>
          <p:nvPr/>
        </p:nvPicPr>
        <p:blipFill>
          <a:blip r:embed="rId8"/>
          <a:stretch>
            <a:fillRect/>
          </a:stretch>
        </p:blipFill>
        <p:spPr>
          <a:xfrm>
            <a:off x="40286" y="5001209"/>
            <a:ext cx="4775952" cy="1642825"/>
          </a:xfrm>
          <a:prstGeom prst="rect">
            <a:avLst/>
          </a:prstGeom>
          <a:ln w="12700">
            <a:solidFill>
              <a:schemeClr val="tx1"/>
            </a:solidFill>
          </a:ln>
        </p:spPr>
      </p:pic>
      <p:pic>
        <p:nvPicPr>
          <p:cNvPr id="20" name="Picture 19">
            <a:extLst>
              <a:ext uri="{FF2B5EF4-FFF2-40B4-BE49-F238E27FC236}">
                <a16:creationId xmlns:a16="http://schemas.microsoft.com/office/drawing/2014/main" id="{2F649F75-890C-433E-9FAF-73408D2C2AC7}"/>
              </a:ext>
            </a:extLst>
          </p:cNvPr>
          <p:cNvPicPr>
            <a:picLocks noChangeAspect="1"/>
          </p:cNvPicPr>
          <p:nvPr/>
        </p:nvPicPr>
        <p:blipFill>
          <a:blip r:embed="rId9"/>
          <a:stretch>
            <a:fillRect/>
          </a:stretch>
        </p:blipFill>
        <p:spPr>
          <a:xfrm>
            <a:off x="2593886" y="5487616"/>
            <a:ext cx="4200914" cy="1000969"/>
          </a:xfrm>
          <a:prstGeom prst="rect">
            <a:avLst/>
          </a:prstGeom>
          <a:ln w="12700">
            <a:solidFill>
              <a:schemeClr val="tx1"/>
            </a:solidFill>
          </a:ln>
        </p:spPr>
      </p:pic>
      <p:pic>
        <p:nvPicPr>
          <p:cNvPr id="21" name="Picture 20">
            <a:extLst>
              <a:ext uri="{FF2B5EF4-FFF2-40B4-BE49-F238E27FC236}">
                <a16:creationId xmlns:a16="http://schemas.microsoft.com/office/drawing/2014/main" id="{57096031-FC9A-49AE-8AA8-6AD9A86450BB}"/>
              </a:ext>
            </a:extLst>
          </p:cNvPr>
          <p:cNvPicPr>
            <a:picLocks noChangeAspect="1"/>
          </p:cNvPicPr>
          <p:nvPr/>
        </p:nvPicPr>
        <p:blipFill>
          <a:blip r:embed="rId10"/>
          <a:stretch>
            <a:fillRect/>
          </a:stretch>
        </p:blipFill>
        <p:spPr>
          <a:xfrm>
            <a:off x="7000997" y="5257800"/>
            <a:ext cx="2001938" cy="1000969"/>
          </a:xfrm>
          <a:prstGeom prst="rect">
            <a:avLst/>
          </a:prstGeom>
          <a:ln w="12700">
            <a:solidFill>
              <a:schemeClr val="tx1"/>
            </a:solidFill>
          </a:ln>
        </p:spPr>
      </p:pic>
      <p:pic>
        <p:nvPicPr>
          <p:cNvPr id="22" name="Picture 21">
            <a:extLst>
              <a:ext uri="{FF2B5EF4-FFF2-40B4-BE49-F238E27FC236}">
                <a16:creationId xmlns:a16="http://schemas.microsoft.com/office/drawing/2014/main" id="{C14D8225-8DB7-40BB-80E1-B161E4E0EBF6}"/>
              </a:ext>
            </a:extLst>
          </p:cNvPr>
          <p:cNvPicPr>
            <a:picLocks noChangeAspect="1"/>
          </p:cNvPicPr>
          <p:nvPr/>
        </p:nvPicPr>
        <p:blipFill>
          <a:blip r:embed="rId11"/>
          <a:stretch>
            <a:fillRect/>
          </a:stretch>
        </p:blipFill>
        <p:spPr>
          <a:xfrm>
            <a:off x="9498304" y="3806876"/>
            <a:ext cx="2533650" cy="2181225"/>
          </a:xfrm>
          <a:prstGeom prst="rect">
            <a:avLst/>
          </a:prstGeom>
          <a:ln w="12700">
            <a:solidFill>
              <a:schemeClr val="tx1"/>
            </a:solidFill>
          </a:ln>
        </p:spPr>
      </p:pic>
    </p:spTree>
    <p:extLst>
      <p:ext uri="{BB962C8B-B14F-4D97-AF65-F5344CB8AC3E}">
        <p14:creationId xmlns:p14="http://schemas.microsoft.com/office/powerpoint/2010/main" val="2088484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C09CA-427F-4B70-A850-33223B8636BD}"/>
              </a:ext>
            </a:extLst>
          </p:cNvPr>
          <p:cNvSpPr>
            <a:spLocks noGrp="1"/>
          </p:cNvSpPr>
          <p:nvPr>
            <p:ph type="title"/>
          </p:nvPr>
        </p:nvSpPr>
        <p:spPr>
          <a:xfrm>
            <a:off x="574929" y="13046"/>
            <a:ext cx="10772775" cy="949537"/>
          </a:xfrm>
        </p:spPr>
        <p:txBody>
          <a:bodyPr/>
          <a:lstStyle/>
          <a:p>
            <a:r>
              <a:rPr lang="en-US" u="sng" dirty="0">
                <a:solidFill>
                  <a:schemeClr val="tx1"/>
                </a:solidFill>
                <a:latin typeface="Calibri Light" panose="020F0302020204030204" pitchFamily="34" charset="0"/>
                <a:cs typeface="Calibri Light" panose="020F0302020204030204" pitchFamily="34" charset="0"/>
              </a:rPr>
              <a:t>Global Accounting by Country</a:t>
            </a:r>
            <a:endParaRPr lang="en-US" dirty="0">
              <a:latin typeface="Calibri Light" panose="020F0302020204030204" pitchFamily="34" charset="0"/>
              <a:cs typeface="Calibri Light" panose="020F0302020204030204" pitchFamily="34" charset="0"/>
            </a:endParaRPr>
          </a:p>
        </p:txBody>
      </p:sp>
      <p:sp>
        <p:nvSpPr>
          <p:cNvPr id="3" name="Text Placeholder 2">
            <a:extLst>
              <a:ext uri="{FF2B5EF4-FFF2-40B4-BE49-F238E27FC236}">
                <a16:creationId xmlns:a16="http://schemas.microsoft.com/office/drawing/2014/main" id="{7F15E142-42BB-400F-937B-AA3785523F54}"/>
              </a:ext>
            </a:extLst>
          </p:cNvPr>
          <p:cNvSpPr>
            <a:spLocks noGrp="1"/>
          </p:cNvSpPr>
          <p:nvPr>
            <p:ph type="body" idx="1"/>
          </p:nvPr>
        </p:nvSpPr>
        <p:spPr>
          <a:xfrm>
            <a:off x="676656" y="1093047"/>
            <a:ext cx="4663440" cy="723400"/>
          </a:xfrm>
        </p:spPr>
        <p:txBody>
          <a:bodyPr>
            <a:normAutofit lnSpcReduction="10000"/>
          </a:bodyPr>
          <a:lstStyle/>
          <a:p>
            <a:r>
              <a:rPr lang="en-US" b="1" u="sng" dirty="0"/>
              <a:t>Global Payment Ranking (Business)</a:t>
            </a:r>
          </a:p>
        </p:txBody>
      </p:sp>
      <p:pic>
        <p:nvPicPr>
          <p:cNvPr id="8" name="Content Placeholder 7" descr="A close up of a logo&#10;&#10;Description automatically generated">
            <a:extLst>
              <a:ext uri="{FF2B5EF4-FFF2-40B4-BE49-F238E27FC236}">
                <a16:creationId xmlns:a16="http://schemas.microsoft.com/office/drawing/2014/main" id="{09F8023D-054F-4C18-ACC6-F714929E69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55540" y="1746629"/>
            <a:ext cx="5192164" cy="4728130"/>
          </a:xfrm>
        </p:spPr>
      </p:pic>
      <p:sp>
        <p:nvSpPr>
          <p:cNvPr id="6" name="Content Placeholder 5">
            <a:extLst>
              <a:ext uri="{FF2B5EF4-FFF2-40B4-BE49-F238E27FC236}">
                <a16:creationId xmlns:a16="http://schemas.microsoft.com/office/drawing/2014/main" id="{4901A6F5-387A-4B39-B7D6-59681423E684}"/>
              </a:ext>
            </a:extLst>
          </p:cNvPr>
          <p:cNvSpPr>
            <a:spLocks noGrp="1"/>
          </p:cNvSpPr>
          <p:nvPr>
            <p:ph sz="quarter" idx="4"/>
          </p:nvPr>
        </p:nvSpPr>
        <p:spPr>
          <a:xfrm>
            <a:off x="676656" y="1746629"/>
            <a:ext cx="5120640" cy="4570576"/>
          </a:xfrm>
        </p:spPr>
        <p:txBody>
          <a:bodyPr>
            <a:normAutofit/>
          </a:bodyPr>
          <a:lstStyle/>
          <a:p>
            <a:pPr algn="just"/>
            <a:r>
              <a:rPr lang="en-US" sz="1300" dirty="0">
                <a:latin typeface="Calibri Light" panose="020F0302020204030204" pitchFamily="34" charset="0"/>
                <a:cs typeface="Calibri Light" panose="020F0302020204030204" pitchFamily="34" charset="0"/>
              </a:rPr>
              <a:t>This graph illustrates the account  balance of payments which is a record of the country’s international transactions with the rest of the world graphed against the Business freedom score element of the economic degree of freedom. Many countries pay their bills on-time. but you can see from the graph that there are few outliers </a:t>
            </a:r>
          </a:p>
          <a:p>
            <a:pPr lvl="1" algn="just"/>
            <a:r>
              <a:rPr lang="en-US" sz="1300" dirty="0">
                <a:latin typeface="Calibri Light" panose="020F0302020204030204" pitchFamily="34" charset="0"/>
                <a:cs typeface="Calibri Light" panose="020F0302020204030204" pitchFamily="34" charset="0"/>
              </a:rPr>
              <a:t>Lower Range outlier: This outlier be attributed to large balances on loans</a:t>
            </a:r>
          </a:p>
          <a:p>
            <a:pPr lvl="1" algn="just"/>
            <a:r>
              <a:rPr lang="en-US" sz="1300" dirty="0">
                <a:latin typeface="Calibri Light" panose="020F0302020204030204" pitchFamily="34" charset="0"/>
                <a:cs typeface="Calibri Light" panose="020F0302020204030204" pitchFamily="34" charset="0"/>
              </a:rPr>
              <a:t>Higher Range outlier: This outlier can be attributed to a large spend with heavy manufacturing. </a:t>
            </a:r>
          </a:p>
          <a:p>
            <a:pPr algn="just"/>
            <a:r>
              <a:rPr lang="en-US" sz="1300" dirty="0">
                <a:latin typeface="Calibri Light" panose="020F0302020204030204" pitchFamily="34" charset="0"/>
                <a:cs typeface="Calibri Light" panose="020F0302020204030204" pitchFamily="34" charset="0"/>
              </a:rPr>
              <a:t>Analysis: Many of these grouped near  or below zero tend to pay their bills on time but there is a minimal amount of trade and growth in these areas. Countries that have a higher business freedom score (ability of the government to regulate business), from 80 – 90, also have a higher trade balance. However, the correlation coefficient was negative : -0.02, which is insignificant</a:t>
            </a:r>
          </a:p>
        </p:txBody>
      </p:sp>
    </p:spTree>
    <p:extLst>
      <p:ext uri="{BB962C8B-B14F-4D97-AF65-F5344CB8AC3E}">
        <p14:creationId xmlns:p14="http://schemas.microsoft.com/office/powerpoint/2010/main" val="392583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D45C-ACFD-42CA-97A6-672D1349E9D5}"/>
              </a:ext>
            </a:extLst>
          </p:cNvPr>
          <p:cNvSpPr>
            <a:spLocks noGrp="1"/>
          </p:cNvSpPr>
          <p:nvPr>
            <p:ph type="title"/>
          </p:nvPr>
        </p:nvSpPr>
        <p:spPr>
          <a:xfrm>
            <a:off x="657224" y="89387"/>
            <a:ext cx="10772775" cy="1658198"/>
          </a:xfrm>
        </p:spPr>
        <p:txBody>
          <a:bodyPr/>
          <a:lstStyle/>
          <a:p>
            <a:r>
              <a:rPr lang="en-US" u="sng" dirty="0">
                <a:solidFill>
                  <a:schemeClr val="tx1"/>
                </a:solidFill>
              </a:rPr>
              <a:t>Global Accounting by Country (cont.)</a:t>
            </a:r>
          </a:p>
        </p:txBody>
      </p:sp>
      <p:sp>
        <p:nvSpPr>
          <p:cNvPr id="3" name="Text Placeholder 2">
            <a:extLst>
              <a:ext uri="{FF2B5EF4-FFF2-40B4-BE49-F238E27FC236}">
                <a16:creationId xmlns:a16="http://schemas.microsoft.com/office/drawing/2014/main" id="{9C98FF78-5636-4449-B2CD-886717C0FE44}"/>
              </a:ext>
            </a:extLst>
          </p:cNvPr>
          <p:cNvSpPr>
            <a:spLocks noGrp="1"/>
          </p:cNvSpPr>
          <p:nvPr>
            <p:ph type="body" idx="1"/>
          </p:nvPr>
        </p:nvSpPr>
        <p:spPr>
          <a:xfrm>
            <a:off x="839788" y="1763335"/>
            <a:ext cx="5157787" cy="452815"/>
          </a:xfrm>
        </p:spPr>
        <p:txBody>
          <a:bodyPr>
            <a:normAutofit fontScale="92500"/>
          </a:bodyPr>
          <a:lstStyle/>
          <a:p>
            <a:r>
              <a:rPr lang="en-US" b="1" u="sng" dirty="0"/>
              <a:t>Global Payment Ranking (Government)</a:t>
            </a:r>
          </a:p>
          <a:p>
            <a:endParaRPr lang="en-US" dirty="0"/>
          </a:p>
        </p:txBody>
      </p:sp>
      <p:sp>
        <p:nvSpPr>
          <p:cNvPr id="4" name="Content Placeholder 3">
            <a:extLst>
              <a:ext uri="{FF2B5EF4-FFF2-40B4-BE49-F238E27FC236}">
                <a16:creationId xmlns:a16="http://schemas.microsoft.com/office/drawing/2014/main" id="{1BE973C9-365E-4562-99C5-638C6F2D7373}"/>
              </a:ext>
            </a:extLst>
          </p:cNvPr>
          <p:cNvSpPr>
            <a:spLocks noGrp="1"/>
          </p:cNvSpPr>
          <p:nvPr>
            <p:ph sz="half" idx="2"/>
          </p:nvPr>
        </p:nvSpPr>
        <p:spPr>
          <a:xfrm>
            <a:off x="839787" y="2216150"/>
            <a:ext cx="5157787" cy="3684588"/>
          </a:xfrm>
        </p:spPr>
        <p:txBody>
          <a:bodyPr>
            <a:normAutofit fontScale="92500" lnSpcReduction="10000"/>
          </a:bodyPr>
          <a:lstStyle/>
          <a:p>
            <a:r>
              <a:rPr lang="en-US" dirty="0">
                <a:latin typeface="Calibri Light" panose="020F0302020204030204" pitchFamily="34" charset="0"/>
                <a:cs typeface="Calibri Light" panose="020F0302020204030204" pitchFamily="34" charset="0"/>
              </a:rPr>
              <a:t>The graph depicts the government spending score aspect of the economic freedom score against the global trading balance</a:t>
            </a:r>
          </a:p>
          <a:p>
            <a:pPr lvl="1"/>
            <a:r>
              <a:rPr lang="en-US" dirty="0">
                <a:latin typeface="Calibri Light" panose="020F0302020204030204" pitchFamily="34" charset="0"/>
                <a:cs typeface="Calibri Light" panose="020F0302020204030204" pitchFamily="34" charset="0"/>
              </a:rPr>
              <a:t>The government spending score considers government expenditures as a percentage of </a:t>
            </a:r>
            <a:r>
              <a:rPr lang="en-US" dirty="0" err="1">
                <a:latin typeface="Calibri Light" panose="020F0302020204030204" pitchFamily="34" charset="0"/>
                <a:cs typeface="Calibri Light" panose="020F0302020204030204" pitchFamily="34" charset="0"/>
              </a:rPr>
              <a:t>gdp</a:t>
            </a:r>
            <a:endParaRPr lang="en-US"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Analysis: There appears to be a slight positive trend. However the correlation coefficient was 0.041, which is insignificant.</a:t>
            </a:r>
          </a:p>
        </p:txBody>
      </p:sp>
      <p:pic>
        <p:nvPicPr>
          <p:cNvPr id="12" name="Content Placeholder 11" descr="A screenshot of a cell phone&#10;&#10;Description automatically generated">
            <a:extLst>
              <a:ext uri="{FF2B5EF4-FFF2-40B4-BE49-F238E27FC236}">
                <a16:creationId xmlns:a16="http://schemas.microsoft.com/office/drawing/2014/main" id="{5D048043-79CF-4413-8988-7977C1173698}"/>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718962" y="2011680"/>
            <a:ext cx="5267368" cy="3447733"/>
          </a:xfrm>
        </p:spPr>
      </p:pic>
    </p:spTree>
    <p:extLst>
      <p:ext uri="{BB962C8B-B14F-4D97-AF65-F5344CB8AC3E}">
        <p14:creationId xmlns:p14="http://schemas.microsoft.com/office/powerpoint/2010/main" val="122562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C033-B1E7-4F54-B770-C8C4DF1EF416}"/>
              </a:ext>
            </a:extLst>
          </p:cNvPr>
          <p:cNvSpPr>
            <a:spLocks noGrp="1"/>
          </p:cNvSpPr>
          <p:nvPr>
            <p:ph type="title"/>
          </p:nvPr>
        </p:nvSpPr>
        <p:spPr/>
        <p:txBody>
          <a:bodyPr/>
          <a:lstStyle/>
          <a:p>
            <a:r>
              <a:rPr lang="en-US" u="sng" dirty="0">
                <a:solidFill>
                  <a:schemeClr val="tx1"/>
                </a:solidFill>
              </a:rPr>
              <a:t>Economic Freedom by Country </a:t>
            </a:r>
            <a:endParaRPr lang="en-US" dirty="0"/>
          </a:p>
        </p:txBody>
      </p:sp>
      <p:sp>
        <p:nvSpPr>
          <p:cNvPr id="3" name="Text Placeholder 2">
            <a:extLst>
              <a:ext uri="{FF2B5EF4-FFF2-40B4-BE49-F238E27FC236}">
                <a16:creationId xmlns:a16="http://schemas.microsoft.com/office/drawing/2014/main" id="{C8D36862-7639-4BAB-A771-3E0EA3219C7B}"/>
              </a:ext>
            </a:extLst>
          </p:cNvPr>
          <p:cNvSpPr>
            <a:spLocks noGrp="1"/>
          </p:cNvSpPr>
          <p:nvPr>
            <p:ph type="body" idx="1"/>
          </p:nvPr>
        </p:nvSpPr>
        <p:spPr>
          <a:xfrm>
            <a:off x="1447191" y="1538791"/>
            <a:ext cx="4645152" cy="801943"/>
          </a:xfrm>
        </p:spPr>
        <p:txBody>
          <a:bodyPr/>
          <a:lstStyle/>
          <a:p>
            <a:r>
              <a:rPr lang="en-US" b="1" u="sng" dirty="0"/>
              <a:t>Economic Freedom (Table Join)</a:t>
            </a:r>
          </a:p>
        </p:txBody>
      </p:sp>
      <p:sp>
        <p:nvSpPr>
          <p:cNvPr id="4" name="Content Placeholder 3">
            <a:extLst>
              <a:ext uri="{FF2B5EF4-FFF2-40B4-BE49-F238E27FC236}">
                <a16:creationId xmlns:a16="http://schemas.microsoft.com/office/drawing/2014/main" id="{4A071965-AE66-465B-BC2F-B054288C26EC}"/>
              </a:ext>
            </a:extLst>
          </p:cNvPr>
          <p:cNvSpPr>
            <a:spLocks noGrp="1"/>
          </p:cNvSpPr>
          <p:nvPr>
            <p:ph sz="half" idx="2"/>
          </p:nvPr>
        </p:nvSpPr>
        <p:spPr>
          <a:xfrm>
            <a:off x="661550" y="2526123"/>
            <a:ext cx="4822444" cy="3819166"/>
          </a:xfrm>
        </p:spPr>
        <p:txBody>
          <a:bodyPr>
            <a:normAutofit fontScale="92500"/>
          </a:bodyPr>
          <a:lstStyle/>
          <a:p>
            <a:pPr algn="just"/>
            <a:r>
              <a:rPr lang="en-US" sz="1800" dirty="0">
                <a:latin typeface="Calibri Light" panose="020F0302020204030204" pitchFamily="34" charset="0"/>
                <a:cs typeface="Calibri Light" panose="020F0302020204030204" pitchFamily="34" charset="0"/>
              </a:rPr>
              <a:t>The economic freedom of a country is the measure of people within a society to take economic measures. This is calculated through the measure of various elements, such as those listed in above slides (see pg. 5&amp;6).</a:t>
            </a:r>
          </a:p>
          <a:p>
            <a:pPr algn="just"/>
            <a:r>
              <a:rPr lang="en-US" sz="1800" dirty="0">
                <a:latin typeface="Calibri Light" panose="020F0302020204030204" pitchFamily="34" charset="0"/>
                <a:cs typeface="Calibri Light" panose="020F0302020204030204" pitchFamily="34" charset="0"/>
              </a:rPr>
              <a:t>The overall score was compared with the global trading balance to find a correlation and there was none. There are no consistent trends and the correlation coefficient was -0.05, which is insignificant</a:t>
            </a:r>
          </a:p>
          <a:p>
            <a:pPr algn="just"/>
            <a:endParaRPr lang="en-US" sz="1800" dirty="0">
              <a:latin typeface="Calibri Light" panose="020F0302020204030204" pitchFamily="34" charset="0"/>
              <a:cs typeface="Calibri Light" panose="020F0302020204030204" pitchFamily="34" charset="0"/>
            </a:endParaRPr>
          </a:p>
        </p:txBody>
      </p:sp>
      <p:pic>
        <p:nvPicPr>
          <p:cNvPr id="8" name="Content Placeholder 7" descr="A screenshot of a cell phone&#10;&#10;Description automatically generated">
            <a:extLst>
              <a:ext uri="{FF2B5EF4-FFF2-40B4-BE49-F238E27FC236}">
                <a16:creationId xmlns:a16="http://schemas.microsoft.com/office/drawing/2014/main" id="{76B03B9B-66A2-4385-9B9E-5AE5049EF5D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708007" y="2820988"/>
            <a:ext cx="4052837" cy="2638425"/>
          </a:xfrm>
        </p:spPr>
      </p:pic>
    </p:spTree>
    <p:extLst>
      <p:ext uri="{BB962C8B-B14F-4D97-AF65-F5344CB8AC3E}">
        <p14:creationId xmlns:p14="http://schemas.microsoft.com/office/powerpoint/2010/main" val="127504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5D37-CACB-4C99-82D0-E8E270ECEF89}"/>
              </a:ext>
            </a:extLst>
          </p:cNvPr>
          <p:cNvSpPr>
            <a:spLocks noGrp="1"/>
          </p:cNvSpPr>
          <p:nvPr>
            <p:ph type="title"/>
          </p:nvPr>
        </p:nvSpPr>
        <p:spPr/>
        <p:txBody>
          <a:bodyPr/>
          <a:lstStyle/>
          <a:p>
            <a:r>
              <a:rPr lang="en-US" u="sng" dirty="0">
                <a:solidFill>
                  <a:schemeClr val="tx1"/>
                </a:solidFill>
              </a:rPr>
              <a:t>Analytical Significance</a:t>
            </a:r>
            <a:r>
              <a:rPr lang="en-US" u="sng" dirty="0"/>
              <a:t> </a:t>
            </a:r>
          </a:p>
        </p:txBody>
      </p:sp>
      <p:sp>
        <p:nvSpPr>
          <p:cNvPr id="3" name="Text Placeholder 2">
            <a:extLst>
              <a:ext uri="{FF2B5EF4-FFF2-40B4-BE49-F238E27FC236}">
                <a16:creationId xmlns:a16="http://schemas.microsoft.com/office/drawing/2014/main" id="{080E301B-CAF3-41D0-8BBD-94A4EC43EC65}"/>
              </a:ext>
            </a:extLst>
          </p:cNvPr>
          <p:cNvSpPr>
            <a:spLocks noGrp="1"/>
          </p:cNvSpPr>
          <p:nvPr>
            <p:ph type="body" idx="1"/>
          </p:nvPr>
        </p:nvSpPr>
        <p:spPr>
          <a:xfrm>
            <a:off x="676656" y="1742017"/>
            <a:ext cx="4663440" cy="723400"/>
          </a:xfrm>
        </p:spPr>
        <p:txBody>
          <a:bodyPr/>
          <a:lstStyle/>
          <a:p>
            <a:r>
              <a:rPr lang="en-US" b="1" u="sng" dirty="0"/>
              <a:t>Pearson Correlation  </a:t>
            </a:r>
          </a:p>
        </p:txBody>
      </p:sp>
      <p:sp>
        <p:nvSpPr>
          <p:cNvPr id="4" name="Content Placeholder 3">
            <a:extLst>
              <a:ext uri="{FF2B5EF4-FFF2-40B4-BE49-F238E27FC236}">
                <a16:creationId xmlns:a16="http://schemas.microsoft.com/office/drawing/2014/main" id="{FE9C3C8C-A046-4997-A87F-3BED2C7CD661}"/>
              </a:ext>
            </a:extLst>
          </p:cNvPr>
          <p:cNvSpPr>
            <a:spLocks noGrp="1"/>
          </p:cNvSpPr>
          <p:nvPr>
            <p:ph sz="half" idx="2"/>
          </p:nvPr>
        </p:nvSpPr>
        <p:spPr>
          <a:xfrm>
            <a:off x="547061" y="2306072"/>
            <a:ext cx="4663440" cy="4118582"/>
          </a:xfrm>
        </p:spPr>
        <p:txBody>
          <a:bodyPr>
            <a:normAutofit fontScale="85000" lnSpcReduction="20000"/>
          </a:bodyPr>
          <a:lstStyle/>
          <a:p>
            <a:pPr algn="just"/>
            <a:r>
              <a:rPr lang="en-US" dirty="0"/>
              <a:t>Our team wanted to test the statistical significance of the variables within the joined table and based on the results of the Pearson Test their correlation was determined to be minimal. This means that each of the factors played a minimal role in the calculation of the overall Economic Freedom Score for each country. There must be other factors that contributed more heavily to this calculation </a:t>
            </a:r>
          </a:p>
          <a:p>
            <a:pPr algn="just"/>
            <a:r>
              <a:rPr lang="en-US" b="1" dirty="0"/>
              <a:t>- Project II </a:t>
            </a:r>
            <a:r>
              <a:rPr lang="en-US" b="1" dirty="0" err="1"/>
              <a:t>Pearsons</a:t>
            </a:r>
            <a:r>
              <a:rPr lang="en-US" b="1" dirty="0"/>
              <a:t> Correlation: -.021</a:t>
            </a:r>
          </a:p>
          <a:p>
            <a:pPr lvl="1" algn="just"/>
            <a:r>
              <a:rPr lang="en-US" b="1" dirty="0"/>
              <a:t>* Note: All code can be referenced in the </a:t>
            </a:r>
            <a:r>
              <a:rPr lang="en-US" b="1" dirty="0" err="1"/>
              <a:t>jupyter</a:t>
            </a:r>
            <a:r>
              <a:rPr lang="en-US" b="1" dirty="0"/>
              <a:t> notebook that will be provided for reference </a:t>
            </a:r>
          </a:p>
        </p:txBody>
      </p:sp>
      <p:pic>
        <p:nvPicPr>
          <p:cNvPr id="7" name="Content Placeholder 6">
            <a:extLst>
              <a:ext uri="{FF2B5EF4-FFF2-40B4-BE49-F238E27FC236}">
                <a16:creationId xmlns:a16="http://schemas.microsoft.com/office/drawing/2014/main" id="{6997C16A-9674-4437-8728-12BC69FB752E}"/>
              </a:ext>
            </a:extLst>
          </p:cNvPr>
          <p:cNvPicPr>
            <a:picLocks noGrp="1" noChangeAspect="1"/>
          </p:cNvPicPr>
          <p:nvPr>
            <p:ph sz="quarter" idx="4"/>
          </p:nvPr>
        </p:nvPicPr>
        <p:blipFill>
          <a:blip r:embed="rId2"/>
          <a:stretch>
            <a:fillRect/>
          </a:stretch>
        </p:blipFill>
        <p:spPr>
          <a:xfrm>
            <a:off x="5843460" y="2306072"/>
            <a:ext cx="5083175" cy="3711187"/>
          </a:xfrm>
          <a:prstGeom prst="rect">
            <a:avLst/>
          </a:prstGeom>
        </p:spPr>
      </p:pic>
    </p:spTree>
    <p:extLst>
      <p:ext uri="{BB962C8B-B14F-4D97-AF65-F5344CB8AC3E}">
        <p14:creationId xmlns:p14="http://schemas.microsoft.com/office/powerpoint/2010/main" val="2120271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FDA8-0932-47AE-B82D-31E3EAD23BCF}"/>
              </a:ext>
            </a:extLst>
          </p:cNvPr>
          <p:cNvSpPr>
            <a:spLocks noGrp="1"/>
          </p:cNvSpPr>
          <p:nvPr>
            <p:ph type="title"/>
          </p:nvPr>
        </p:nvSpPr>
        <p:spPr>
          <a:xfrm>
            <a:off x="676656" y="-72953"/>
            <a:ext cx="10772775" cy="1658198"/>
          </a:xfrm>
        </p:spPr>
        <p:txBody>
          <a:bodyPr/>
          <a:lstStyle/>
          <a:p>
            <a:r>
              <a:rPr lang="en-US" u="sng" dirty="0">
                <a:solidFill>
                  <a:schemeClr val="tx1"/>
                </a:solidFill>
              </a:rPr>
              <a:t>Conclusion and Project II Results </a:t>
            </a:r>
            <a:endParaRPr lang="en-US" dirty="0"/>
          </a:p>
        </p:txBody>
      </p:sp>
      <p:sp>
        <p:nvSpPr>
          <p:cNvPr id="4" name="Content Placeholder 3">
            <a:extLst>
              <a:ext uri="{FF2B5EF4-FFF2-40B4-BE49-F238E27FC236}">
                <a16:creationId xmlns:a16="http://schemas.microsoft.com/office/drawing/2014/main" id="{187EF0B1-F65B-4154-9B3A-DEF2F02E3A8D}"/>
              </a:ext>
            </a:extLst>
          </p:cNvPr>
          <p:cNvSpPr>
            <a:spLocks noGrp="1"/>
          </p:cNvSpPr>
          <p:nvPr>
            <p:ph sz="half" idx="2"/>
          </p:nvPr>
        </p:nvSpPr>
        <p:spPr>
          <a:xfrm>
            <a:off x="676656" y="1296060"/>
            <a:ext cx="5419344" cy="5931673"/>
          </a:xfrm>
        </p:spPr>
        <p:txBody>
          <a:bodyPr>
            <a:normAutofit fontScale="92500" lnSpcReduction="20000"/>
          </a:bodyPr>
          <a:lstStyle/>
          <a:p>
            <a:pPr algn="just"/>
            <a:r>
              <a:rPr lang="en-US" sz="1800" b="1" dirty="0"/>
              <a:t>Scope of Problem</a:t>
            </a:r>
            <a:r>
              <a:rPr lang="en-US" sz="1800" dirty="0"/>
              <a:t>: once the data was decided upon and extracted, we cleaned the data then chose the best practice of analyzing the two sources</a:t>
            </a:r>
          </a:p>
          <a:p>
            <a:pPr algn="just"/>
            <a:r>
              <a:rPr lang="en-US" sz="1800" b="1" dirty="0"/>
              <a:t>Analysis: </a:t>
            </a:r>
            <a:r>
              <a:rPr lang="en-US" sz="1800" dirty="0"/>
              <a:t>research and planning was necessary into find data sets. Each Data set needed to be cleaned  with different methods prior to being able to work with them in PgAdmin. Then we chose to analyze the data by creating visualizations and doing a correlation between the two main variables</a:t>
            </a:r>
          </a:p>
          <a:p>
            <a:pPr algn="just"/>
            <a:r>
              <a:rPr lang="en-US" sz="1800" b="1" dirty="0"/>
              <a:t>Results: the correlation between our variables ended up being insignificant. However, we were able to find reputable data sets, extract the data into </a:t>
            </a:r>
            <a:r>
              <a:rPr lang="en-US" sz="1800" b="1" dirty="0" err="1"/>
              <a:t>jupyter</a:t>
            </a:r>
            <a:r>
              <a:rPr lang="en-US" sz="1800" b="1" dirty="0"/>
              <a:t> notebook, create data frames, clean them sufficiently to pull the data necessary for analysis, then create tables and push the information to </a:t>
            </a:r>
            <a:r>
              <a:rPr lang="en-US" sz="1800" b="1" dirty="0" err="1"/>
              <a:t>pgadmin</a:t>
            </a:r>
            <a:r>
              <a:rPr lang="en-US" sz="1800" b="1" dirty="0"/>
              <a:t> through the process of </a:t>
            </a:r>
            <a:r>
              <a:rPr lang="en-US" sz="1800" b="1" dirty="0" err="1"/>
              <a:t>etl</a:t>
            </a:r>
            <a:r>
              <a:rPr lang="en-US" sz="1800" b="1" dirty="0"/>
              <a:t> which was the main objective of this project. </a:t>
            </a:r>
            <a:endParaRPr lang="en-US" sz="1800" dirty="0"/>
          </a:p>
        </p:txBody>
      </p:sp>
      <p:pic>
        <p:nvPicPr>
          <p:cNvPr id="7" name="Content Placeholder 6">
            <a:extLst>
              <a:ext uri="{FF2B5EF4-FFF2-40B4-BE49-F238E27FC236}">
                <a16:creationId xmlns:a16="http://schemas.microsoft.com/office/drawing/2014/main" id="{48B496BA-CF9C-4A47-8798-D294D9E3E95A}"/>
              </a:ext>
            </a:extLst>
          </p:cNvPr>
          <p:cNvPicPr>
            <a:picLocks noGrp="1" noChangeAspect="1"/>
          </p:cNvPicPr>
          <p:nvPr>
            <p:ph sz="quarter" idx="4"/>
          </p:nvPr>
        </p:nvPicPr>
        <p:blipFill rotWithShape="1">
          <a:blip r:embed="rId2"/>
          <a:srcRect b="9348"/>
          <a:stretch/>
        </p:blipFill>
        <p:spPr>
          <a:xfrm>
            <a:off x="6926758" y="2369489"/>
            <a:ext cx="4276629" cy="3474720"/>
          </a:xfrm>
          <a:prstGeom prst="rect">
            <a:avLst/>
          </a:prstGeom>
        </p:spPr>
      </p:pic>
    </p:spTree>
    <p:extLst>
      <p:ext uri="{BB962C8B-B14F-4D97-AF65-F5344CB8AC3E}">
        <p14:creationId xmlns:p14="http://schemas.microsoft.com/office/powerpoint/2010/main" val="222580159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3187</TotalTime>
  <Words>964</Words>
  <Application>Microsoft Office PowerPoint</Application>
  <PresentationFormat>Widescreen</PresentationFormat>
  <Paragraphs>61</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Franklin Gothic Book</vt:lpstr>
      <vt:lpstr>Tw Cen MT</vt:lpstr>
      <vt:lpstr>Droplet</vt:lpstr>
      <vt:lpstr>International Trade &amp; Economic freedom</vt:lpstr>
      <vt:lpstr>Contents</vt:lpstr>
      <vt:lpstr>Project ii charter</vt:lpstr>
      <vt:lpstr>ETL Project Process and Milestones </vt:lpstr>
      <vt:lpstr>Global Accounting by Country</vt:lpstr>
      <vt:lpstr>Global Accounting by Country (cont.)</vt:lpstr>
      <vt:lpstr>Economic Freedom by Country </vt:lpstr>
      <vt:lpstr>Analytical Significance </vt:lpstr>
      <vt:lpstr>Conclusion and Project II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Trade</dc:title>
  <dc:creator>Andre Spaulding</dc:creator>
  <cp:lastModifiedBy>Elisabett Rico</cp:lastModifiedBy>
  <cp:revision>66</cp:revision>
  <dcterms:created xsi:type="dcterms:W3CDTF">2020-01-11T02:30:29Z</dcterms:created>
  <dcterms:modified xsi:type="dcterms:W3CDTF">2020-01-15T02:30:38Z</dcterms:modified>
</cp:coreProperties>
</file>